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90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721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383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08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20493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49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5610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997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77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1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93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65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49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415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33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8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CD9E-72EA-4663-812A-11ED77DD76F2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58AD1D-AFD9-4285-BA9B-0B8B7BBD5C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0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6919" y="190004"/>
            <a:ext cx="9877693" cy="1009403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</a:t>
            </a:r>
            <a:r>
              <a:rPr lang="ru-RU" sz="4400" b="1" dirty="0" smtClean="0">
                <a:solidFill>
                  <a:srgbClr val="92D050"/>
                </a:solidFill>
              </a:rPr>
              <a:t>Педсовет №3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3778" y="1496291"/>
            <a:ext cx="10960924" cy="4407371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/>
                </a:solidFill>
              </a:rPr>
              <a:t>Тема:</a:t>
            </a:r>
            <a:r>
              <a:rPr lang="ru-RU" sz="4400" b="1" dirty="0"/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«Игра и нравственность»</a:t>
            </a:r>
          </a:p>
          <a:p>
            <a:r>
              <a:rPr lang="ru-RU" sz="3600" b="1" dirty="0" smtClean="0">
                <a:solidFill>
                  <a:schemeClr val="accent2"/>
                </a:solidFill>
              </a:rPr>
              <a:t>Цель: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accent6"/>
                </a:solidFill>
              </a:rPr>
              <a:t>совершенствование </a:t>
            </a:r>
            <a:r>
              <a:rPr lang="ru-RU" sz="3600" b="1" dirty="0">
                <a:solidFill>
                  <a:schemeClr val="accent6"/>
                </a:solidFill>
              </a:rPr>
              <a:t>работы в ДО по воспитанию нравственных качеств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0535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423" y="95004"/>
            <a:ext cx="9735189" cy="688768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                Решение педсовета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788671"/>
            <a:ext cx="10901549" cy="59321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1.Признать </a:t>
            </a:r>
            <a:r>
              <a:rPr lang="ru-RU" sz="2000" b="1" dirty="0">
                <a:solidFill>
                  <a:schemeClr val="accent6"/>
                </a:solidFill>
              </a:rPr>
              <a:t>работу педагогов </a:t>
            </a:r>
            <a:r>
              <a:rPr lang="ru-RU" sz="2000" b="1" dirty="0" smtClean="0">
                <a:solidFill>
                  <a:schemeClr val="accent6"/>
                </a:solidFill>
              </a:rPr>
              <a:t>ДО по развитию нравственных  качеств дошкольников  через игровую деятельность удовлетворительной</a:t>
            </a:r>
            <a:r>
              <a:rPr lang="ru-RU" sz="2000" b="1" dirty="0">
                <a:solidFill>
                  <a:schemeClr val="accent6"/>
                </a:solidFill>
              </a:rPr>
              <a:t>. </a:t>
            </a:r>
            <a:r>
              <a:rPr lang="ru-RU" sz="2000" b="1" dirty="0" smtClean="0">
                <a:solidFill>
                  <a:schemeClr val="accent6"/>
                </a:solidFill>
              </a:rPr>
              <a:t>                                                                                                             2</a:t>
            </a:r>
            <a:r>
              <a:rPr lang="ru-RU" sz="2000" b="1" dirty="0">
                <a:solidFill>
                  <a:schemeClr val="accent6"/>
                </a:solidFill>
              </a:rPr>
              <a:t>. </a:t>
            </a:r>
            <a:r>
              <a:rPr lang="ru-RU" sz="2000" b="1" dirty="0" smtClean="0">
                <a:solidFill>
                  <a:schemeClr val="accent6"/>
                </a:solidFill>
              </a:rPr>
              <a:t>Продолжать </a:t>
            </a:r>
            <a:r>
              <a:rPr lang="ru-RU" sz="2000" b="1" dirty="0">
                <a:solidFill>
                  <a:schemeClr val="accent6"/>
                </a:solidFill>
              </a:rPr>
              <a:t>работу </a:t>
            </a:r>
            <a:r>
              <a:rPr lang="ru-RU" sz="2000" b="1" dirty="0" smtClean="0">
                <a:solidFill>
                  <a:schemeClr val="accent6"/>
                </a:solidFill>
              </a:rPr>
              <a:t>по развитию  нравственного  воспитания </a:t>
            </a:r>
            <a:r>
              <a:rPr lang="ru-RU" sz="2000" b="1" dirty="0">
                <a:solidFill>
                  <a:schemeClr val="accent6"/>
                </a:solidFill>
              </a:rPr>
              <a:t>дошкольников, используя новые технологии обучения и воспитания (метод проектного обучения, музейная педагогика, </a:t>
            </a:r>
            <a:r>
              <a:rPr lang="ru-RU" sz="2000" b="1" dirty="0" smtClean="0">
                <a:solidFill>
                  <a:schemeClr val="accent6"/>
                </a:solidFill>
              </a:rPr>
              <a:t>ТРИЗ и  </a:t>
            </a:r>
            <a:r>
              <a:rPr lang="ru-RU" sz="2000" b="1" dirty="0">
                <a:solidFill>
                  <a:schemeClr val="accent6"/>
                </a:solidFill>
              </a:rPr>
              <a:t>др.). </a:t>
            </a:r>
            <a:r>
              <a:rPr lang="ru-RU" sz="2000" b="1" dirty="0" smtClean="0">
                <a:solidFill>
                  <a:schemeClr val="accent6"/>
                </a:solidFill>
              </a:rPr>
              <a:t>                                                                                                         Ответственные</a:t>
            </a:r>
            <a:r>
              <a:rPr lang="ru-RU" sz="2000" b="1" dirty="0">
                <a:solidFill>
                  <a:schemeClr val="accent6"/>
                </a:solidFill>
              </a:rPr>
              <a:t>: </a:t>
            </a:r>
            <a:r>
              <a:rPr lang="ru-RU" sz="2000" b="1" dirty="0" smtClean="0">
                <a:solidFill>
                  <a:schemeClr val="accent6"/>
                </a:solidFill>
              </a:rPr>
              <a:t>педагоги.                                                                                                         Срок</a:t>
            </a:r>
            <a:r>
              <a:rPr lang="ru-RU" sz="2000" b="1" dirty="0">
                <a:solidFill>
                  <a:schemeClr val="accent6"/>
                </a:solidFill>
              </a:rPr>
              <a:t>: постоянно. </a:t>
            </a:r>
            <a:r>
              <a:rPr lang="ru-RU" sz="2000" b="1" dirty="0" smtClean="0">
                <a:solidFill>
                  <a:schemeClr val="accent6"/>
                </a:solidFill>
              </a:rPr>
              <a:t>                                                                                                                                                                                             3</a:t>
            </a:r>
            <a:r>
              <a:rPr lang="ru-RU" sz="2000" b="1" dirty="0">
                <a:solidFill>
                  <a:schemeClr val="accent6"/>
                </a:solidFill>
              </a:rPr>
              <a:t>. </a:t>
            </a:r>
            <a:r>
              <a:rPr lang="ru-RU" sz="2000" b="1" dirty="0" smtClean="0">
                <a:solidFill>
                  <a:schemeClr val="accent6"/>
                </a:solidFill>
              </a:rPr>
              <a:t>Педагогам старших и </a:t>
            </a:r>
            <a:r>
              <a:rPr lang="ru-RU" sz="2000" b="1" dirty="0" err="1" smtClean="0">
                <a:solidFill>
                  <a:schemeClr val="accent6"/>
                </a:solidFill>
              </a:rPr>
              <a:t>предшкольных</a:t>
            </a:r>
            <a:r>
              <a:rPr lang="ru-RU" sz="2000" b="1" dirty="0" smtClean="0">
                <a:solidFill>
                  <a:schemeClr val="accent6"/>
                </a:solidFill>
              </a:rPr>
              <a:t>  групп способствовать </a:t>
            </a:r>
            <a:r>
              <a:rPr lang="ru-RU" sz="2000" b="1" dirty="0">
                <a:solidFill>
                  <a:schemeClr val="accent6"/>
                </a:solidFill>
              </a:rPr>
              <a:t>обогащению детской игры в части развития диалога, </a:t>
            </a:r>
            <a:r>
              <a:rPr lang="ru-RU" sz="2000" b="1" dirty="0" smtClean="0">
                <a:solidFill>
                  <a:schemeClr val="accent6"/>
                </a:solidFill>
              </a:rPr>
              <a:t>ролевого </a:t>
            </a:r>
            <a:r>
              <a:rPr lang="ru-RU" sz="2000" b="1" dirty="0">
                <a:solidFill>
                  <a:schemeClr val="accent6"/>
                </a:solidFill>
              </a:rPr>
              <a:t>общения, ролевых отношений и действий, обновлению и пополнению </a:t>
            </a:r>
            <a:r>
              <a:rPr lang="ru-RU" sz="2000" b="1" dirty="0" smtClean="0">
                <a:solidFill>
                  <a:schemeClr val="accent6"/>
                </a:solidFill>
              </a:rPr>
              <a:t>атрибутов </a:t>
            </a:r>
            <a:r>
              <a:rPr lang="ru-RU" sz="2000" b="1" dirty="0">
                <a:solidFill>
                  <a:schemeClr val="accent6"/>
                </a:solidFill>
              </a:rPr>
              <a:t>игр, их </a:t>
            </a:r>
            <a:r>
              <a:rPr lang="ru-RU" sz="2000" b="1" dirty="0" smtClean="0">
                <a:solidFill>
                  <a:schemeClr val="accent6"/>
                </a:solidFill>
              </a:rPr>
              <a:t>разнообразию.                                                                                                        Ответственные</a:t>
            </a:r>
            <a:r>
              <a:rPr lang="ru-RU" sz="2000" b="1" dirty="0">
                <a:solidFill>
                  <a:schemeClr val="accent6"/>
                </a:solidFill>
              </a:rPr>
              <a:t>: </a:t>
            </a:r>
            <a:r>
              <a:rPr lang="ru-RU" sz="2000" b="1" dirty="0" smtClean="0">
                <a:solidFill>
                  <a:schemeClr val="accent6"/>
                </a:solidFill>
              </a:rPr>
              <a:t>педагоги.                                                                                                   Срок</a:t>
            </a:r>
            <a:r>
              <a:rPr lang="ru-RU" sz="2000" b="1" dirty="0">
                <a:solidFill>
                  <a:schemeClr val="accent6"/>
                </a:solidFill>
              </a:rPr>
              <a:t>: </a:t>
            </a:r>
            <a:r>
              <a:rPr lang="ru-RU" sz="2000" b="1" dirty="0" smtClean="0">
                <a:solidFill>
                  <a:schemeClr val="accent6"/>
                </a:solidFill>
              </a:rPr>
              <a:t>постоянно.                                                                                                                            4. Педагогам младших групп  для обогащения детской игры   пополнить уголки </a:t>
            </a:r>
            <a:r>
              <a:rPr lang="ru-RU" sz="2000" b="1" dirty="0" err="1" smtClean="0">
                <a:solidFill>
                  <a:schemeClr val="accent6"/>
                </a:solidFill>
              </a:rPr>
              <a:t>ряжания</a:t>
            </a:r>
            <a:r>
              <a:rPr lang="ru-RU" sz="2000" b="1" dirty="0" smtClean="0">
                <a:solidFill>
                  <a:schemeClr val="accent6"/>
                </a:solidFill>
              </a:rPr>
              <a:t>  и  театра.                                                                                                            Ответственные: педагоги.                                                                                                                Срок : до 15.марта </a:t>
            </a:r>
            <a:r>
              <a:rPr lang="ru-RU" sz="2000" b="1" dirty="0" smtClean="0">
                <a:solidFill>
                  <a:schemeClr val="accent6"/>
                </a:solidFill>
              </a:rPr>
              <a:t>2021г.                                                                                                         5 </a:t>
            </a:r>
            <a:r>
              <a:rPr lang="ru-RU" sz="2000" b="1" dirty="0" smtClean="0">
                <a:solidFill>
                  <a:schemeClr val="accent6"/>
                </a:solidFill>
              </a:rPr>
              <a:t>Утвердить  список аттестуемых : январь-июль 2021г. (</a:t>
            </a:r>
            <a:r>
              <a:rPr lang="ru-RU" sz="2000" b="1" dirty="0" err="1" smtClean="0">
                <a:solidFill>
                  <a:schemeClr val="accent6"/>
                </a:solidFill>
              </a:rPr>
              <a:t>Радина</a:t>
            </a:r>
            <a:r>
              <a:rPr lang="ru-RU" sz="2000" b="1" dirty="0" smtClean="0">
                <a:solidFill>
                  <a:schemeClr val="accent6"/>
                </a:solidFill>
              </a:rPr>
              <a:t> И.И- педагог -исследователь, </a:t>
            </a:r>
            <a:r>
              <a:rPr lang="ru-RU" sz="2000" b="1" dirty="0" err="1" smtClean="0">
                <a:solidFill>
                  <a:schemeClr val="accent6"/>
                </a:solidFill>
              </a:rPr>
              <a:t>Тургынбек</a:t>
            </a:r>
            <a:r>
              <a:rPr lang="ru-RU" sz="2000" b="1" dirty="0" smtClean="0">
                <a:solidFill>
                  <a:schemeClr val="accent6"/>
                </a:solidFill>
              </a:rPr>
              <a:t> Т.Н –педагог –модератор).</a:t>
            </a:r>
          </a:p>
          <a:p>
            <a:endParaRPr lang="ru-RU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1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665" y="118754"/>
            <a:ext cx="10043947" cy="66991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                </a:t>
            </a:r>
            <a:r>
              <a:rPr lang="ru-RU" b="1" dirty="0" smtClean="0">
                <a:solidFill>
                  <a:srgbClr val="00B050"/>
                </a:solidFill>
              </a:rPr>
              <a:t>Повестка  дня: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665" y="754380"/>
            <a:ext cx="9595262" cy="595503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1. Реализация решения предыдущего педсовета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Директор : Жумабаева А.Б.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2. Итоги тематического контроля «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Систематичность и результативность работы педагогов по развитию нравственных качеств детей дошкольного возраста через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игровую деятельность.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Методист : Печёркина О.В.</a:t>
            </a:r>
          </a:p>
          <a:p>
            <a:pPr>
              <a:buAutoNum type="arabicPlain" startAt="3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Выступление педагогов из личного опыта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«Формирование  нравственных  качеств у детей младшего дошкольного  возраста».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Воспитатель: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Радина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И.И.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«Сюжетно-ролевая игра,  как нравственное  воспитание у детей старшего дошкольного  возраста»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Воспитатель: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Есиналинова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А.Е.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Использование подвижных игр для  воспитания нравственных качеств у детей  дошкольного возраста.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Инструктор по спорту: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Корниекно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М.В.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.Деловая игра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Методист: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ечёркина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О.В.                                                                                                                        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Решение педсовета.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Директор: Жумабаева А.Б.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7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049" y="118753"/>
            <a:ext cx="9699563" cy="7600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</a:t>
            </a:r>
            <a:r>
              <a:rPr lang="ru-RU" sz="4400" b="1" dirty="0" smtClean="0">
                <a:solidFill>
                  <a:schemeClr val="accent2"/>
                </a:solidFill>
              </a:rPr>
              <a:t>Игра и нравственность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140" y="878774"/>
            <a:ext cx="10946472" cy="573578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/>
                </a:solidFill>
              </a:rPr>
              <a:t>Важная  </a:t>
            </a:r>
            <a:r>
              <a:rPr lang="ru-RU" sz="2000" b="1" dirty="0">
                <a:solidFill>
                  <a:schemeClr val="accent4"/>
                </a:solidFill>
              </a:rPr>
              <a:t>роль в нравственном воспитании принадлежит игре.  Игровая  деятельность способствует развитию у детей способности распознавать  эмоциональное состояние человека по мимике, жестам, интонации, умения ставить себя на место других детей </a:t>
            </a:r>
            <a:r>
              <a:rPr lang="ru-RU" sz="2000" b="1" dirty="0" smtClean="0">
                <a:solidFill>
                  <a:schemeClr val="accent4"/>
                </a:solidFill>
              </a:rPr>
              <a:t>в </a:t>
            </a:r>
            <a:r>
              <a:rPr lang="ru-RU" sz="2000" b="1" dirty="0">
                <a:solidFill>
                  <a:schemeClr val="accent4"/>
                </a:solidFill>
              </a:rPr>
              <a:t>различных ситуациях, находить адекватные способы </a:t>
            </a:r>
            <a:r>
              <a:rPr lang="ru-RU" sz="2000" b="1" dirty="0" smtClean="0">
                <a:solidFill>
                  <a:schemeClr val="accent4"/>
                </a:solidFill>
              </a:rPr>
              <a:t>содействия.</a:t>
            </a:r>
            <a:r>
              <a:rPr lang="ru-RU" sz="2000" b="1" dirty="0">
                <a:solidFill>
                  <a:schemeClr val="accent4"/>
                </a:solidFill>
              </a:rPr>
              <a:t> </a:t>
            </a:r>
            <a:r>
              <a:rPr lang="ru-RU" sz="2000" b="1" dirty="0" smtClean="0">
                <a:solidFill>
                  <a:schemeClr val="accent4"/>
                </a:solidFill>
              </a:rPr>
              <a:t>                                                                                                              </a:t>
            </a:r>
            <a:r>
              <a:rPr lang="ru-RU" sz="2000" b="1" dirty="0">
                <a:solidFill>
                  <a:schemeClr val="accent4"/>
                </a:solidFill>
              </a:rPr>
              <a:t>Игра позволяет формировать опыт социальных навыков поведения благодаря тому, что каждый вид игры (сюжетно-ролевая, дидактическая, театрализованная </a:t>
            </a:r>
            <a:r>
              <a:rPr lang="ru-RU" sz="2000" b="1" dirty="0" err="1">
                <a:solidFill>
                  <a:schemeClr val="accent4"/>
                </a:solidFill>
              </a:rPr>
              <a:t>и.т.д</a:t>
            </a:r>
            <a:r>
              <a:rPr lang="ru-RU" sz="2000" b="1" dirty="0">
                <a:solidFill>
                  <a:schemeClr val="accent4"/>
                </a:solidFill>
              </a:rPr>
              <a:t>) всегда имеет </a:t>
            </a:r>
            <a:r>
              <a:rPr lang="ru-RU" sz="2000" b="1" dirty="0" smtClean="0">
                <a:solidFill>
                  <a:schemeClr val="accent4"/>
                </a:solidFill>
              </a:rPr>
              <a:t>нравственную </a:t>
            </a:r>
            <a:r>
              <a:rPr lang="ru-RU" sz="2000" b="1" dirty="0">
                <a:solidFill>
                  <a:schemeClr val="accent4"/>
                </a:solidFill>
              </a:rPr>
              <a:t>направленность (дружба, доброта, честность, смелость и др.).Благодаря игре ребенок познает мир не только умом, но и сердцем. И не только познает, но и выражает в игре  свое собственное отношение к добру и злу. Любимые герои, поступки и деятельность взрослых становятся образцами для подражания и отождествления. Именно способность ребенка к такой идентификации с полюбившимся образом позволяет педагогам </a:t>
            </a:r>
            <a:r>
              <a:rPr lang="ru-RU" sz="2000" b="1" dirty="0" smtClean="0">
                <a:solidFill>
                  <a:schemeClr val="accent4"/>
                </a:solidFill>
              </a:rPr>
              <a:t>через </a:t>
            </a:r>
            <a:r>
              <a:rPr lang="ru-RU" sz="2000" b="1" dirty="0">
                <a:solidFill>
                  <a:schemeClr val="accent4"/>
                </a:solidFill>
              </a:rPr>
              <a:t>игровую деятельность приобщать детей к </a:t>
            </a:r>
            <a:r>
              <a:rPr lang="ru-RU" sz="2000" b="1" dirty="0" smtClean="0">
                <a:solidFill>
                  <a:schemeClr val="accent4"/>
                </a:solidFill>
              </a:rPr>
              <a:t>нравственности. </a:t>
            </a:r>
            <a:endParaRPr lang="ru-RU" sz="2000" b="1" dirty="0">
              <a:solidFill>
                <a:schemeClr val="accent4"/>
              </a:solidFill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5371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665" y="213756"/>
            <a:ext cx="10043948" cy="83127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92D050"/>
                </a:solidFill>
              </a:rPr>
              <a:t>             </a:t>
            </a:r>
            <a:r>
              <a:rPr lang="ru-RU" sz="4400" b="1" dirty="0" smtClean="0">
                <a:solidFill>
                  <a:srgbClr val="92D050"/>
                </a:solidFill>
              </a:rPr>
              <a:t>Игровые  ситуации</a:t>
            </a:r>
            <a:endParaRPr lang="ru-RU" sz="44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09" y="946066"/>
            <a:ext cx="10165278" cy="5561611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/>
                </a:solidFill>
              </a:rPr>
              <a:t>Вам </a:t>
            </a:r>
            <a:r>
              <a:rPr lang="ru-RU" sz="3600" b="1" dirty="0">
                <a:solidFill>
                  <a:schemeClr val="accent6"/>
                </a:solidFill>
              </a:rPr>
              <a:t>предлагаются педагогические ситуации (для каждой возрастной группы), которые вы должны решить. А ваши коллеги выскажутся о правильности такого решения или предложат свой вариант</a:t>
            </a:r>
            <a:r>
              <a:rPr lang="ru-RU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874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3792" y="356260"/>
            <a:ext cx="9996446" cy="55549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/>
                </a:solidFill>
              </a:rPr>
              <a:t>                            </a:t>
            </a:r>
            <a:r>
              <a:rPr lang="ru-RU" sz="3600" b="1" dirty="0" smtClean="0">
                <a:solidFill>
                  <a:srgbClr val="92D050"/>
                </a:solidFill>
              </a:rPr>
              <a:t>Младшая группа</a:t>
            </a:r>
          </a:p>
          <a:p>
            <a:r>
              <a:rPr lang="ru-RU" sz="3200" b="1" dirty="0" smtClean="0">
                <a:solidFill>
                  <a:schemeClr val="accent6"/>
                </a:solidFill>
              </a:rPr>
              <a:t>Дима </a:t>
            </a:r>
            <a:r>
              <a:rPr lang="ru-RU" sz="3200" b="1" dirty="0">
                <a:solidFill>
                  <a:schemeClr val="accent6"/>
                </a:solidFill>
              </a:rPr>
              <a:t>и Кирилл не могут поделить игрушку, назревает драка</a:t>
            </a:r>
            <a:r>
              <a:rPr lang="ru-RU" sz="3200" b="1" dirty="0" smtClean="0">
                <a:solidFill>
                  <a:schemeClr val="accent6"/>
                </a:solidFill>
              </a:rPr>
              <a:t>.</a:t>
            </a:r>
            <a:endParaRPr lang="ru-RU" sz="3200" b="1" dirty="0">
              <a:solidFill>
                <a:schemeClr val="accent6"/>
              </a:solidFill>
            </a:endParaRPr>
          </a:p>
          <a:p>
            <a:r>
              <a:rPr lang="ru-RU" sz="3200" b="1" dirty="0">
                <a:solidFill>
                  <a:schemeClr val="accent6"/>
                </a:solidFill>
              </a:rPr>
              <a:t>Каким способом можно погасить ссору по поводу игрушки в этом возрасте? </a:t>
            </a:r>
            <a:endParaRPr lang="ru-RU" sz="3200" b="1" dirty="0" smtClean="0">
              <a:solidFill>
                <a:schemeClr val="accent6"/>
              </a:solidFill>
            </a:endParaRPr>
          </a:p>
          <a:p>
            <a:endParaRPr lang="ru-RU" sz="2400" b="1" dirty="0">
              <a:solidFill>
                <a:schemeClr val="accent6"/>
              </a:solidFill>
            </a:endParaRPr>
          </a:p>
          <a:p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" name="AutoShape 2" descr="data:image/png;base64,iVBORw0KGgoAAAANSUhEUgAAAJAAAABsCAYAAACFFjvaAAAgAElEQVR4XuydB4DcV3Xuz/Q+O9uLVs2SLMkF2cYN944bNtgGhxJKHvCogQApJKQQWpKXkPKSQEh5LwSHFjp+Nsa9yVVu6l1aba/T+8z7fXd3hbAtF1gSOXjMsqsp/7n/e8895TvfOddz9c03N7+3b5+9/Hh5Bl7sDFy+eLF5XhagFzttL79/fgZeFqCXZeHnmoGXBejnmr6XP/yyAB0iAyGv1xr8u9pomI/fi+NxGy4UrMy/A7wW5KfG3/q3Xq/zM//7l1WUXhYgVv7PTjvN3rVmjROegMdjp37nO3bjZZdZSzBo5Xrd3n333fYv553nBCjk89k9w8NW4PkxhOvao46yji9/+ZdVfuyXXoCkQW678krriUZtrFh0v+9CQF7R1mbnfP/7dsWSJRbz++3Tp55qn3/ySfvw8cfbVLlsFQToxI4O25/L2dFf//rLAvTLHMb/4StfaR867jjLV6u2dWbGas2mzSAkv37//XZpf7+tTqXsqmXL7NYDB+yCRYtsUSxmETTRpulpO5DP27U//vHLAvTLKkC/ggn66zPPtA/dd599bN06+9HAgB3ANP0JGqeOIO1Ip21ZImHf2r3bCVIF/+dV3d326UcftdevWGHf37vXPvP44y8L0C+rAB1u5WW2ovxMlUrWFYnYMObt5cczZ+CX3gfSlDTf/e6fSzY8X/rSz/X5l/KHfyYBUkjrnbtrhbQL8fhlD4cXYg7/K67xogVIwvPEtddaH46kcJPff/hh+/OnnnrOscsczOMnz/ZGCc9D11xjT01N2bm9vfYXTzxhf7t580+9Ve/RQ9jLz/PQdbyMW1jPcz10n8/3nuf6/HONV/O2UBvv2cbw8479xczvzyRAD7/udfaPW7bY+4891u4YGrLz+/psG87mSYS1X9m+3d7L83+AYH0WR/TbOJkX8rrwk9cTrdw/Nmbrr77aHpuctGuXL7dfu/NO+wGJ3EcllITQcmLH8DvWtbfbUTivD/B+/Z0Ck/GA0dzF93Xik+i1Rycm7NSuLotybQnW+++91/7PuedaFef3Ka5/3g9/aH9x+ul2bGurw3P0o/dLoL+AgP4BjvBnTj75p8b7xzz3zrVrHQakiKyb72oLhWycMen7dC0v4zgGh3pQEditt1qc6/3w0kud0y0o4M8J9z9zyinmYUx/t2mTXU0EJ0dc378nm3XO+BYiuH9gDr9w1lluvIIDJFiax1cyj3cDJWh+hnDoc0SH/8a8zm9UCcihc3jfyIjbeBsY3/HMValWc9HhOGOZIJrUWAs8N12puHHcMThoZxAI+LmOggKN38fft/G87u/CG298wTL0ogWolwm966qr7LceeMAJyJ0s6PUrV1qTScgwwK/t2mUfJCTWRHaGw/Z9hENRixzR991zj32NaOZxhEULoxuQAH0PIdvAc0J+NbGPs/hvWbXKGlzzFkLntdzUDTt22PVEPUUm4jgwGr12O9+tG/4yk/uO1avtdx96yD7Fwukzx/Oe8xGgvznjDPeaHk9yXV1rL4u4m5/rEOjP8v5Dx/t1xqfF+HWisn845xybZgH+iYXO8b2f5r0Sgmv43FcvuMD+hOjry4zr7J4e+xcE91t79thlZKd1fS2YUGwtVIgFuoExvo+NFQ8E3OL6EcJ/2rbN3nfMMW68Z/OdS7j/+Xlc+41v2GPMiYRREEM7czmJEL+PTfLQ+PhPzaEESEL1OcajcXz8wQftM6zNpzZsODjme3mPNsJSCRDzdibjSjAWWRJtvN878UQXNHwea/KXz2NRDpWuFy1ACm8/9opXWIZdoQE8zM1oEb/BxGtQ32ESteM0sCEmagahWsMO8DFhn0ArfWnrVtv8+te7SZQQ6TkJkEyYdpCAu60IkYRk/eioW4hXdnZaKzcvM3g/z2nB9JqEckUyaX+I1vgoAN/jmMC1fJe0mEA+CdBfI0DagdppJRb/NDSQBPefEYrfe+QRp4EOHe+/IRDvRgNFmMydaIMkmkgCJMF64rrrbDta6YqbbzZp4cMJ0Bd5/yfBlmQktSG0gSSIutbuTMbdt+CBCQRiZUuLG+/54EvSqvPzeOK3vvVTAqTFD6BpP7p+vXvPoXMorTYvQN+75BLLM2fSjpfddNPBMW9kHG9lUwa5huZ0lA2uzaANqbmRhr0AS3H6d79rn0drfxVFcMPOnc+riV6UAM1HK3+KpP8Ou/1d7OyLANquv+22w36RfIE2do8G+LM8NDFaLJnGL7Awmpz5h0xREiGeD7G7+R5NTvaQ9zz9O5/+mWcbk8acYsEmWfT5x69xr9o8H+e+/xnN8XwPmSOlPn6DzSYT9Nfs6i+i0WSuH2OjaHN1vIDxPt/3HPr6vCb8FcyqtPjbXuCYpQC+edFFTriv/NGP3H3etH+/3YXWer7HixKg57vYL+p13eAI5uDQBf1FfdfhrqsxSONJ/R+pDwntGsa5EeGRT/hCx9zOZjkTrS7f6Lk237Pd90tCgI7UBXt5XPbfL5kqkydnMI3vJVOkv+d31aHh7eFC6ad//oWE/E8XpPnvOfRah77ncM+/FAXyJa+BDg3T5R+dQBgrU/N1nMBuYIHTcZoFBQhqUHirsFjCJWhgGw6xHFtBBHLy/wCn+qP4LPq8HFupdflMclrPIUpahcP7YyImRWHznKEH8c/mQ/T/x2cUesvZVzChyGre7J3I9ymS+yE+0DW8R8/LSf0QCduX8uMlL0CHhuk/YnEVlS0lHBZn59fuustuh6qxE+dQGJXC2z8jwpAGUIit38KnFE3qb8EAwrD0+QPgMv38ng/5/5noURHd2d/7no3OBQTCiu58zWtciP4uIrf7iAz1/Y8QmZ6HwAov0rU2EwFJsCW8b7/jDvu7s88+OMarb7nlpSw/L30TdmiYLmzlZDROHQ2wBe0irSJsRSCd+D3SUFpE0TYELUiwpH2khSRI/45GEP6kzys0Fm1jPuS/F+F4ugCJBvLxE05wIbqEULiUQuEi4bFwF2ktXUvfrzBcMIIisEuBKvS8oh69V3DDS/XxktdAT594RRTCqGRi5OfIjEkLCGCbD2/1mXmc6umpkUM//3wh/x+cdNJPhejCd/SZXwHWEGxx6LUOHefhnn8pCtF/OwF6tkV4enj7i1ooofQxNJE02y/L4+cSIJ/VwBv8R8xctYdypAjq+CgtR8yY/rsP5GcWoM+e8h27dPFG8l8R7HjArrnlvcDkNSKc6M80ZzF/CR8l/IzPSkj1mBfUQ98X8NYwVX67ZtkGiPHfApL32589cYn93+1n4hTPvvZiHi/mM8/33sO93hIkOVoJuvs53D0/35h1bT10f4f+recO/d6nz91zXffFvPfQ6/xcAvSeY+4Ckk9RtfAW+6dz/43QNAtSe7Sd2D5AyBqCnH60XbxoMxnmHjLM++EZR6AxBOAS98I13mQnfusTqPyy3XzZ31g8WIYeus7O6tnpruNDk3xh83kkQu8nq90k5D3Nrl76uHvfbQfWkB/bR8a8RITTYwP5Nrtq6RPkdvz295vOszevetC9tnWmGz8k/4zvHCvGyTN95ifPL95kj44vJVLbh6MbhFayyHqjaRzfPBsiTN6ujbREzV0/Ww3byZ17D373hTd+lBzgDrLxf0c23kMSOWGbZ/p4bqe71qc2XAEj4JtcI0X+q4u82B78ozi5qhTftx+EvYW7M3KKy4AANthXdpxmb175EM573R4cW45GbdjFN37o4AZ6z9o77ZMn/wCowEcOcR1VIRvc33/0yJX20XU/PnjfmsNUsAiDoWl7Mh22I9NFTnCYZPfJ9r83XQAl51PPOs9/s/EC++zjlz+fDB98/ecSoPcfewdOZNh+Y/3r7eMn3oyzOsmC9hKyHiDaSYFxvMG+csG/kGE2Jj5CNjlmy5MTbiGq3PTp3/kdSOpb7fdPutFO++7HqXTw2/rX/onduO94+5WVDzvhPJBvJeRO2pVLN5KBN/e+a5c/Zr9zws1kzK+3L5x9gz2kiWbCB3KtdvmSjdycx732xbO/QsIy8YzvlAA9+Lo/Pfh8k4WvMJ7ffvAastI32T0jq+xNKx8kz1YimlqJwPfZW49e7yZNgtYXSx/87uVf/RzJ3e046V8mG38igvykE7bfffi17loSgvP7ttlrbn4/TIHvkZ3fTXjfIIkZtI8wbz86cKw9cs1nSLBmuIcG7IS3kVB+ivxhnkRsr72XTTqKUN6AYH3qsSvt2xf/vfvsW+94u33z4i8d/PvNqx6yT5x0kxvXP5zzFQQfnGnHqTAYHrFdmU4EdzfzHrArbvqA7cp2kl/87LPO86lde+2s7//2f44AvZqdW6wFLOyrshjkXxpeQtY2t3NLDHb96FF23VGPAsSd7HbkOIupnR3xVeCpJOzy//dBdkzRbrr8b1DnFbubhVuZHDt4Y9/de6L96qoHyGp77Bu7XmmvYXH0vkdYxNWpETLmVbLj3VAqXmWfO/Xbjn+jHaYF0Gva8Xo8/TslQLe/5i8PPj9ZjiNocXJHQ84Mase2hIrWEihSoeF1CyBNoNcyaKRTu/Yc/O7zfvixnxKgyzHr0ojSZnr/5x67FHDyVnvjbe+0f7/wn6FzlNw4d6Q7gRJG3UJL+Pdm2xGiLOyEq58hQLlqEBbCSpLW77YPHHO7/eErf4jW8gB2HoMbscn9/b+evMTes/YuN66dXLsnmoXBkEc7ee1/3vMWNtMNbq4u/OGHIdSh8Q4RoEPn+e83nWt/vOE1v3gBevo3yIHNoI1erN8xb7c7+PxwMfWMgYe8Fbejs7Wos+/z75PNToVKJFjj7jPyLfSQD/b0117obOgaBXb3893DC7n+s11L9xL2/8RP7I3MsJHiz/t9Tx//off6bPetdZCAfGX7aTAYzkULPUqG/dswCV4Lk+DsZ52OQ+f5hc6X3vczm7AX8yUvv/c/fwYuWbQRMFX+YQeadXDOP12z4AP5LxOgw0UpP2s08PSZWajrHG7GtfOfLeJ8vujsucYpLaBHuRF0vw+91guJ3vR5maybLv/fmPhRZyp/9fZ3wOuZZWT+Ih7/KQL0+dO/bu9ccx8RgTlf5kwirfkoqTVUwGcqEHU1SIC+0t648hEXdSkaiPnL5Kbucq/tzXbAo178U5HE+qv/1D2n6OXPCd9/c90tLrpR5PFsEYjM0zQmblliEu7L0c6hlf8hX0UP+W5bZnpddLT03//ELaBMwfz4/sddb7XbhtbgyH7RTiESGyKCCgFdrEiO230jK6DkzpDSOHz0J3N16PUOvd//2PNKEr+78F0yJH+PIiWy1UVX/2fbq0jijj0jelNAovlcnpiAywyDEr/y+PZBHO8ee/udb3cC9IWzbrD33vtmu2ng+F+E7Lhr/qcI0F+f8TXnoMoRVQQmh3s+WsjilLYTcWixdqS7nTOpqEvRwE5CzxJOuiKIDROL7eL+LT8VSTxOKDofvfzFExcTKT3gop1vEJ08WwRyL4ssYVgqARpajWO/yy14X2zGPvPY5U4AFTEK2zrqa591Y3rsmk8fHN+bcIRvGTzWEv6Cfe2if3bO9O8/fJV95BW32d8CH3zg2DufM/qTAB16vaffr8bwJSLHhwkSNCePENqf1rWb+Wh5RvT2AyLVSxZvIT/3DSKyd9h3Lvl79z7N8RtufTfNIP7VBSOfefyKX5jw/JcI0N5cO1HLjoPRghY0xY928s37j7VXL97soq7v7jnBhfIK7bXI39j9SidAh0YSm1//Rw5fUfTy1Z2nHBSg71/6988agWycXgQveL0DPKWNRotJJ9AKi6NEd9rNX3cR4y475pufPChA8+P7zQeutW8yjpvAraQVBog4//SJVxMBfpcs+9vs34Asniv6mxegZ7vfn2BbRQcbnI5wCqD9BlGl7vvp0dsMmvTTGy5zofuFP/wNu+GCf3JR3XYizytu/iCk/39Ce51h39xz8i9egH77gQeaP4QD+5/1oMsOGfAChPvkM74yiB33s/NXtewHULvZfufBD9jrlt9pl/Q/AGF+j/3VU2+iVOjCww7V76nZ1y/6HbjH5xDSX0KVxP32G8ff8LyfezH3rvF3EkGNEzU2DknlPNd9He768/dbIMpsDabd2/7nMd/i/gfsY+s/jMltIQpVJFoBnJ2NODvCU4CySSCGnyDthxvTi7mvn+W9r4YT7/nI/fc3VdN0JD+6IzI305i1599Rem+22o6WkXZ64Z87Uu4/4R+3IKmdydLiI2VIhx2HOE8ee8+3j2zpOeKn8Zd7gAsqQJcGr7FizmONetgSybCFQzHLZarm8TXN7/dYtUqo6q0SWYWtNUl1ZNBj0+lxFzkVilk6HZBm9OMFIdmhcMj9rtRKjt2nYkI9JPPNZoBrUNbTAnhZq9rMdNG8PgwKxLBymVZ1FZ/5Sc7mctQ/NUsWCPn4TNWKJaIuhuCPeKw7FbNAMMZzGStXixaLRc3bjFmFz/uaeatY2TIFEpcaS7BJP4AmaLthOuBaR7zmb/oYQ4prULMVrvC7aU3xkPxhq/tDVi6OWY2xNQmt87kK0Z7X2mIdLqosWdqmGZsX0xVk3KWc2uuVrMzFS1WfRbhWbyevRSCi5eugxx7zBZpWqza4XtDi8YQFoI7U6zNGsMa91q3koQypWMKnaxpfZQSYVirXre7zWiKcIjKNW4Dnvtr8ywWV+AUVoAvqb2SaJQASmAaLGqQgLuoWvMHga7UKSccSk2gWCkUsGApaLp+1EjfeaKoUz4P6hmoabSB8AT5PjXq9ag0WRlWbyjzqOcP+B7h2vV62coUCuQJ9CxFQv9+HgPBZHwtbbbVcIWM1/5QlUgE3rnzObyWEosYiJsN+hDTM8yXGVHPX93lCZiR8ffhSDVZgJl+0es3Dd/kZGcLEQgbDUQsHIlavZt2YG6xgWIV/MBu9RGgNHHIfQlAnDVJjYauMJ5+vgDgHWMgg99c0xMqmEfpmMcRnvcyBWTBQY0MxR+TEJIypuM9CkTDz5rcygu/BN/R6uA/mMhJqQYBAzSt5svvjFmCTpcIISsxsaMprA6PMPddJxUPmBaZIhTrsVYuPpeBymV2w6fA+5M8iWQsqQFf6PoIMlNmpRSYWQQmELBhM8Hcd5UJTgYoWK8tzWgs/AsAEwyB0ygWhqrNGAV/YYviLAfI6NSKmWhWN4wRoVv9Iiup1fpMEbZBh1Wf0myu6+6/XECC+E/1klRIYE/iOn8nlq9A0AStSlVnn/RF2boAFDYQqTDYJ3ioL6Ikg2H4EA41R1sKXEQq0GYvupJdHPJayUKAN4Zi2QmkaDStt6bdwzG+RaJ3xk7kv4eB6qQLN17hGlQ0ChFHzIth+roVGgblYKTWtJdJrNeZkYGjaAtGatbbwepDNEKCBJ9rUx2aa9TN43hdxGlnzhT5C4GJ8tmKZctr81YKdvyRgqY66bdzfsI30jY+EI9aTaqfKd4Wd2r3WkiEcbzbR6RtO/1nk5LCfWVABel34E0xWBrOTZf6a7FZ2szfkBEgayN28v8ju8bDcXjQuCUt2qdSxT1084C372WWhILkvTxBneAY5QQjUQZXdLvDM2NkyQzVUtSa3LrvCo4rZqlVYZL43Go86U1eFr4xsMJ6GEyCvH0oJzzXKNSivaElMWzyJOfJhciplBAONgDCUKjm0GpKJmQpFJSAiv9LgwS0kAuVNsBFymE80wIzPmc9EqxGdeRl3wyYruoYH4apYqcQmqHhtcoa0J5soHKRqlet5uU6gmbJ0pmCjUwULJ8wSCT6PgIXQphqvII1oJGgJNFE4nGSOmpbNZaxQwCz7o8b2xD0wNOuMHd3dsGgH3z2B1p4CS1t8kp2waDUUGN7TqFodTVir1Ozcna8+cgXo1d6P4I9Mo27zFo8m2W3yY1hcVKz8AXVV8SM8IXyfRgNGo8wT5qPRwDQEw2gCVDUaJxzAV2BysrUJ84XJYLOrWd9ZE4YqQqMzibMaIajN7kG7scslWCGEIkGduYfniqW8M3N8NQuJxuE76khyEPOKBUCr8ZvxNBvypYpoFzQSz8tcoJAYP2YupMWUppRZ0PhlQjGvTe4NM1GtMmYExhuoolGq1knCdAIAdBrfpYyWgZJtPszgwBiLm+ffaM6eDjYMZmpgpI7JaVqFa7PXLBqe87fUAobPFNlc7ckgmqTVmWdfBPOH0BazBebTY7Ew/RqjLVx3xtgatqIVjdN1nK1uXWWJhswXY8D3K5Uw9WyccrFs1079ypErQKcU32n5TM6iOHwtLSwGO96ZHXyiCqpaqjzAisN1ZwJKMkZOTVelOSyAEKFp0FKGEx70xfFVcDRDErAyuwyHEG0TRPiqCFwZB1HukIQRHYK5wBcq6XWvU/VetqZ2bCDEd2OOCjlMA9rLiwMWxyeKJxDQXBZTgneDhpLgBBCOAGOPt/icxpSp86HRpA0kQD4+62e8fg8L5+93m6BWL1jCSxkPAhiL77PueM2KSPJAhvHg28TxszxskrEsDjw6pSsYsJ62iFXQWvvGSjY6jvOPULVgZitsDu2LKiZaDr/8smV9y62na7mls/ut0BjhtZLzqxp17o9rt4Kc9wXb7bQla21xS5fTcg3GKlNe5adcIhxgPGm42pq/93jedeQK0IoD11mQXZ1iARIskIdd03SLgJCwpQu5Mgvkx2wIBNMuZ5LQNRVaEDYxF1E0ACoIYcDpVCTlFhRVjk8ix1kTKo1VQVDk9sQQloA0BJFJIe9xqt2Do1uRikKsWjtCLCq7toI/VeZCPI1iwlwQaaH6y2Wc+jqmBRmX4DR5URFPOCL/DMdao0OA5GNJ+PXZYBCn2R+3iLfDaZ+AN2IdsWXcQxEB2WtdybK1xnJsh6rt2l+1bYOYsmrTQq1eS8bRGmgtHwKDb8zYGT9amTAD0yjT1yRJ68PRZ5NgArXZli0+xhb1vMLGJ/fbvvHH8OPS1kAw4vUYeb3Fdlr/Olse7WSMXqIuNil+Xwl1XWbTaB6qmK0i2idfxXRzr78b/+CRK0BH7XuDtRAJJONhFh+N0UAQmDyZCTmGDf6WQMnBDBG5+HAqc4S42lEh1Hc0pt3utZnJGpEJTmUbu53ASH5SLEwYGgg7rVHAuZVQJvAP/CxCvaZCZkLyQpnXMFssisDRtnYivTC2iMVvT/TbMSuOJ3qq2Dj1YT1dy/AJiLQyQ7Zr+GE+U8C9IlhHGFXSXEfreX0ISAjfgR2dxYfRdeMJzBobwwPkUCWXF/IkbVHbamtWcYyree6hYm2RvfhJGds65LUn92BCEeaeRS3W0U4UJRPE90e4TgIaeBD1hoJ2pjddbGKO8Km4lg+nWRIfibVZByapWASuKOIdl8ZoxtVhZ/SeasvDi52gl4s5hAeHvczmI6KVySowF2XmVZu0zqZWxayH+/pky68fuQJ0/Nj1zmmLxpKo2jSDlwOMOWLXBrHfCmYyGXZDoU74GsQxDGNe2BksdgAB0oLJXGQz7B58obYkpoRoLE+lTKIFjZJKWj7dsByFfyGchii2MIjj2sQ0eZphJq5q2fS0MyFNHNFknFZ8vK9ZbtrbL3irveq4V2GCcNA7luJslm3PvmGbmBy0bQceti277rR8I215goBYLGLhqKIvTTp1ZjhR0ghlBAnZQbsoCNS/wWJYrJ7kcqKiVud34daxkLvME2YcmNrpSfy1nFl3V7d19gBnyPlG0BKY8TCS0yhUrANh6m0L2r6piu3EpIU8OOn4OBWCijK21BdIWX9yqa1oScHaXGJLESDUClqvZFm0ThEHT9FlHiErIUQl3AD1/anIHXDhhLAzNC3a9Y9bPnTkCtAZmbcgJCELxcJIfMbZ62gk6cxWnbC+gj1Opwnzua8kwhMluigyAQXnsQpvkVmTvyR/mbBYC4g/kEJV+4iOfMEcO73pHEIf6p3gHm1GRAXoGEBVFZnUMqvlQyvJAU16WqBZ9Ch+tw+99/dscd+JVvfEbejALhskdJ6czNvE9BSTXUSzzdiB9D7buv8+i6UqlkyFuDrhfJXVb4rxKGdXw/RZWxCHme8Ym1Bk6LfWxAo0S9JypZwzHQVvGggix2tEczjvhQysg85ea+8KYF4mEfQ0mwftw/BLxZq1R/2wLc1G8ZuG+CpFbSXMtM9L2TWC2o4AXXbcRXZSzwrzsClzMzkAWDYLmjiDySogxCV10MekiuKqeZH/JmrMvOBI4KX9P5U8gjXQJdWPIjQFJB1UFcHwYreCQoEJI4XnyPGrYhoE1MVAzVDWqGxwWTQS1syZPxQ64TcChuAlgi0O51nUezTmhcgmR9cswnqp7RomxE0UGisoHAZMRxNUJ2yOBhIWD7Xa1Rdea6e+4gwbHRu1vv5FxPNlKw5nbce+ARscnVZYBmUEfwTfQ1HcdH3MHtz+NQskiNQiAQRAZiDrHP6QmjAw5iBaRSFzd5TehgeaNjRWxSlfZVngh3R5GpGbcdGi/Bw/Do42Ub0aslSK/owAe/nijGWy484BD8gXqmH6CAg8jMHrR6PhqGfwFQVqdkVSdkLHSrv0hLOsA61URsNMjOdsaipjk7kxBxEU0I5yvgVzOGFxWIf+FryBQ82cCDLgq9zffxz/wJGrgc7JfBABQAN4tRu0APT982adUHlx+uJRwtEQk+XJ4w/JVpNewCFUeoDgBp8AXwmha1IS09W2BIHqwi+Yco41CgXTNOnC6gpedw0aBlE5E4OzTlgdRCs0udDK7hPs6vOvtlX9q8wH+itgso4WKWUnbXxomLA3bGMjQ7YPDdQMtlqBOq0qZqJWJQpCYPaMbrTxyh4rBcfY/Qirj8UEcfEFKoxb2A2pBDYIOtbGpqqE2wzC1+OwqnIzjQAhmGyWOI0WgpEY8zEr1CKvCQ2Xg1tDBQuNr4PMF/HDclmcbIDBWJxgo1a2qYkawtNq151+sZ131GkW4D1ZBH5oPM3PIEIosyXfBuxM4uAwVEWyCi60reaAT+GtDnCVOZwVsM+ljmABOjP7BjQLKhdbnSenlCOU76AAACAASURBVCb0LpXz2Hx1eo/gs7RZqo2JJfSW75MFw88XJnEoiUZwilVyF8YU6X3+IPVYgShk/UFSEmMuWgoFkwBxSo2AIbFz6zbJVOGRlIPW37rULmTCX3XiWdSbRa1Az8Qq6t11Iy0XccynwVQSNj4+Znt3bCFGitokKZB8GXBQjRSAHJQy2T++yYZLu2zKtx9tg29FNBn3t/D+Ay5F45N/ogIC/KoGOM9RHUuAHGAnhgD7iN6m08PWpSYPaILdg7tsujCKgCkqIhpi4StERTGg9kQU5AZVOzidMQ/Oc387uFlLzTIzdWvJ99gHLr7eFvf2WwiMaXpyApM7bnv3j3C9HPctv2+2ZbGEQr819gaaXh65nOVZ7YyQIWEKTJg+/DevfSpxBIfxl/iuZ+c0EaAI2sXHDvVYNgtYqPDZF3N+TZgEYQiYPRyA0MUuGpzYigNdQFikLTBlOKkhYHcfOJD8i0odXwpkG4iNJGMnWgfEGY1Wwt/B0wGiX2THrjjVLj75KlvS2sYCk//CWUlPIHTs9gDf5ZdpIFKLAwvs2rbdduzcwuwHbRK5LlI2UyUqxMlyKPPAxGYbLGyxWmvafCxejsHLnPqgWLiEaS1ii9uPs3VHrSN8b7PlvXTb4PtiCGeTvFhbG62ApY2IBnft22QPbH3EHt3xiAP7MkV8I7ROEqGMJgEi0aKZ6TIKq2YteNVJoIxjulfba09+rfXilJfAzvJTedu3b4/tG5lgQ2IOnX1E6+IQC5mdFyCXK5SOkyDxd0WRl/OFmHs0kHypCMHMb/neduSasNcE3oIQVBioUhdkw4thF3VJ+mOkF5zvgi3yMQHdLYsB+2K2f2SH1b0TLtQPkAcKBATiBVh0CRHCUpvBNxB6HON5ynacPa8S6nrgCCXs/W/9IzsarMSDQFVzE1bJTrAokzjsmEh8i0UrV1s4nuS76pYeHbfp0QnbvWun7aSdS5C8lidIOgFTmhfcwA5tBiu2v7TV0uEB8+PMjtGexYfwJWOtFgslbGlqiZ1LNLccQRF67CcpLLPh5x/cgRPWEI0WxgcG7cnHn7LFx62zDK8/vGmD3bb+O5ZtjFsMAfKDYSn0l7/X5F4WJfvsdaddYKf2ryXNAiQB9lWeydv+HQO278A+/EQiQQk6Dwm6fJ1ZoRFhQGZKGmg2rSMHmjjUCZuE2UN6xYuJx+DaJ2tHMA50efgNTAh+DBpHCc0cUVcOlUuKCcGgVa8QUnm9ytaTIwv6OtEMVSYcoQPy9yAYSjWQ2OD9SQAzwnxCXlxcF5H40BL4qiZo54ITrrbrL3kzn5fgTBGMZaxJ+FbALBbwObLkstp6ei2Gz1NIT1l5Om279+6BxoqTmpkhaoO6wXim2dXpNGaW3c+AnGNrQA9DjT2W8w4hmL3WGuixFmgarXG/Hbey11YsanfpDpmsoPJ2fKbKd4fbOy09PYP2hV2A59TavQjtGbBHNz5pD29+yu7dfrd5W8pOi07NZIB0anby4uPs3VddZz34QBWiRSmYEpp5//CEDR8YIduOlsHHkXB4EQznKGsOJTg49vp3TT4c78E6OmFpsFmqUFLGCyM23hy3UgCNzeatkNa4N/aNI1cDXRp4vcNL/ORhQnBtckJF8YH8qH6ZIyUjFSnVZJiZlTC0hLj8D2rezQtmBBrrMvbMhh+TV8e8FAukM2Q6uHkwYhztFlvT9wp77xveYwn8EWX2y5lRa2an+SzONtMj51zIQDQRt0kiMAGa43QOS5Gf27mPbqQIUA3KhQczVsLxLqJlZBZqUvVkXxUOV7hAaWLYgvvK5KiipAk6rP+oPqt3ExUeh2C2ReE8RYm0EGreK58uRPZb0eE0+cD0dNbirZhccKctdDHbNzJt2ya22YPABIZG9RcDdlTsGGCGZTj+7XbK2qOsAL6VzWRtmgTrgTGCB8YSIN+lVIgS0l7uS/nDJhGHNLGiNvVIkR4qMj/ZZtEm6wcQ/Ck0Z9b2jea5RyWX0UoIIlGCPbXsW0euAJ1fez03G3JJVAlKJkv0w26KkE6QiQIVdKCf0hrSRC2ksFOpFvwLTFsj5zAXhbcC5JTFF/+srrQFvov8jGSo066/9G126upTSUoqn49Ty87zVEEayxlLT+X4roRNom3q+CPKkmUn4AP1pEhfUBVx1/1kxfOYtBhAYpYIiokHgAtBJmuyfUUSI1IGAKxaZBCz9sDj0DFgFuBHveb4c23psqPs/umN1n1ct6276CQLtkpTAg6SEpmcmiBvR44MB3mMvozSQqFEm8N5RkeIADFBm8Z3272b77QYgt8TXGLRRgKKR8ha0UjLOpLWQpg/PjGJ1kHDMIdqeO4EBfijgoZT2OA2DELhwFfmNBfI2nB1lMYO45Zh3MU6c0gUrDzY1DhzjYMeJ7pNxjADbIx7+7925ArQ2YXrLRFvwd8gUZlNA3Qp3G5YCymJEMhzEW6M7LOy5zLXrak2NFAUdQ8aDbErnyfPo0NulRITVQOMpkluiIwVOaR2u+D4S+31F1wGAAe2ioPswfzJH8jDKgziiOZnsghKi6UB2ApFtAiL18CMlngtirbY/+QO5++UENIsgGYSP0ZO7bHHrrYnH9lAugK/iYjFcYP25Wzm8a040WXMV9ze99p32J5de+BlD1mZzPuZ151q0ZUAmAhyCL8ti+asYWbjrT02PDLskpgVtEaR7xOTYIpr3vrYw2iYsrX7U0R45P640bCiN6RCxDJlCJUiEWgT4Hkvf9frKjSQb4W5BJuKAjoKDvCCSW2f3mLbCjvRODmLgcg30PJpkrY1TLhSMFXupQa+1YJgJwleZjCvd/ct7BGdC8oHOit/Lc4yaCCTUyDi8DMxDVRrxGXfoXZyc3oI6xFyLAGS01wAXBOtVGi1cDA0s+PiiA5RgSIb8yXsugtfb+euORstpEw8woNaD5GYFB/Go53qGGnCWUqYK5G9lL/K28jQCIuask52eCEHist173/wMTRkwPoXQasliSrTUMQnyct3AtCroFFq28ZsfOtuF7q/5fRL7QQYfU/u22tbJg5YHiagf4nfTrmAoj2y/bU6rVRA1T2Y7UBURX9k04tAiukxm8qlHUi5/0DWdg0ccAzBMABWhJ8Y7xWNRUljMR49pC4C+C9KQUSZx5XHrrBTTj2B/F7GpX38aFflDAswHrKM9cmBjfbd9d/HXE3hn4HsAw1UccjHR6aAEbgWJLcGgUQHm4rpsrHpvD2+5AgWoLOzr3ehpNzgcARMR7sFv8KDVy2qabk4q3mEfCXiKZfLUra7gAYpwn3wksoQ50ahvHI4uQy+TzFq/+M177TT1qy1DnwWwQHZDF0+xMuB+OVFAGU6hLEoipJwpZngyakZG9g3BK6StuNfeYL7zhrO+RTO9d7hNDs0Di7UiuBVSehO2tTYsOUwH0U0RxbHeuLRPTY9MmZnrFxr7zvxEtdMc/3AJnsyvcvqrWTgU2EwLUwQ/ov4SlEirzitgCtoN1mgAqaRwM627B+0kZG05Uan0KIBhCYOSQ3HG7MoWq8HP0em2Es6pY5gFgt5S3W127VvvMaWrYYyUsYf4tSfoBxmAhOZVPl6RYIB4Ve3PnWbPbpvPTDCbATYBMCdnlBQwFwibHL2A6CWZWgr09MN27z0CBagi4pvtxl2sgKati7oC2AjcnxzBTSMtAbwvKdJ2MsEJ8lbKEcmhnAZQVC0JUKZD3zDz/PobzRBzXzFDnvP1R+1VW0dOMG0Wkl12r6ND1iE9IIfjSWNF8FZTYO7iOqRR8uUEAIPwrTxKfr1ICL9Rx1jPWtPsb6jT+J9RcsgKHuHxtBIOVR8ltwSPkMBovvobjCX3VadKNjG+x+3JBnxDx93gS1busj+/aFbbAspCCTE4mjYlPjcUFjjr1iKtvBbe7dornw/QtAgWlSCczLDkUsjkIIYUwhz1IImDCXIDWKe/ESlHheWK2eF869xsDHyZOqXr15ur33DVXbUCoBENMnw/n1k1znDHtBTJh6yMJw2mAlol0e33WsbRx+lbgz2pqgisAkQUwBSeEP4QnEIadKQRdJF0yRqtyz79pHrA11efo9NpLkRCOK9i6LsyjaHwBbk2zRFwcCOY/+F+gbhHivzJf50sUxUxE3KnPnwj5qqVxfKCqHMRwHfWy/6qJ26fLklO1fZMLmg4a33WmF0yI4+eom1K0Mvhh7vr2FuhgbHoHGQAiHSOjA0iF8Qs3OufCMRWYdtwHRt3vaErTv5LMZJy99J8lYsYB4HVZFUvTRhD917j+3ZuMsmQX2vWXqCLQVrenhsl42kJ0ikMn6WRy2EW9CuGUqQ811wnxiDQucagYEfJzqIdhWYOZMuWm4KZxonKIUPkuzgfDO0lPJq4rdUETjRcmtsnmyWgkGYBKlUwq665jI77vhVAI7K1eA/jUvgh8G3CuTd2ERco1wPuUqPnXufsK2D623r1FMOj1KVSDTcyvWoNiHxGomB8Av5JyARLHJ3+N+OXAG6ov4ucluEs3j84hornyfT0sARDDril+6C6II8j4SpxvMi34tOqhyQlx3pxwGXHRfnWWYsVE/ZO1/zfgRoBc5RB9f32d4nHrbM6IAtW45W4rsUhjf5bBA/YQz8RIuITuE6RHOtK+zEU8+2f/2Lv7Tbbr/DDgyO21vf/y5r7yG56na/h91aRJsBAyG83/7q123bQxssiZY5u20xTnfWRgkI/Iy3CiKalYli0TsRgLYeTFCfyPRoHKizqswIJ6lYxdQqQ55mwRWNoRatE3PZ0t4N1QWzLYamO1VI3dEwR+Uczu8Ec1Wwiy6+wC685Czn6wQw784kTxbQNggbKZUGeFSRceJZugRzcXrYNu64xe4cvNs510F8S2FcJcc3R0vDWohTrqGKDmFsN1b+4QgWoPCbnM31qz6F9RcpS1TQMgw7+TVBHE4x/jDmDsMQ7iPqpaoXhN2IbqoKiSZIdNORxMzaY512wspT7NRlaANyTMn2JbZj406bGt5mbeTQ+vth40mX8X3jk1PsvjjZbJxOyGb7d47aK199rR3YOWD/8r/+xjZxNlmFibz+3b9my5YtBV/CbyAqHB2lhw58YoX+//B3X7LJLVutU3kwJp8YwPkpeBWWEQ+F8Lmd0Lsd771jcYt5eommYBwEEdomZtOLaVHIrbZ5hRwplRxlN/gfRy1Z5iKpGBpCjmAWgBWMHsEDcQaOrqClVJp0wknr7NLLz7OWlCIP8bwBY7NFONZQNqhba6K962BW2mwekqkVSpce2vRDupjdC9FNDMwE2BbXRaMRhpAoRgNFcb7lQ/F9Pyh98cgVoMuDb8T3mBUKpSwEHIrTVERAJEDgcUyiODByG13NHmChoiomCo2jZJ+YhE3C9xBQv6KqBIucTHTa6WsuJlFrdvzqU6yW43jJA9sJg0u2dvXRCCCmjuv52fmKgkr4IQd2bneLv/r8q2wGota//uP/JW0yYl2LAe6OOd466F6vxK+H7xjPTOBfxe3e9RvQQP9h/fhoyDrEDJx/BIWAziUniS+tjQ3QQvlPAmHvXEv92aIEDj3pF3GZRf4ScV+HuWnjEH1NTA4DA4D7dPdAsI8RTQXw+SB/oaE8+EHjHM80PjrmIqgk5qv/qH675vqrbVE/CVm0zzSv5zGFQ+P4ltF2uE5xV2rkHkAI+fSk3f7Ef9i26a3gau0WAB3PEZRU+anhyENMxMS2o4UCzPG03Vj+ypErQOfV3nAwLyNWSp0IrAZ4VUc4xPeRYlJNUzEPRkG47Kins5rcpSi0CMoopcRgVJEgy1YhpEmggpOqHC2Fbe1SqJw9K60K2lvLcbrhsWsBysCYIIRFcFA7uxY5VuLo2AEQt4rF4RMf86pzbeceEOgsaQ6c0SGOJdj6xEbr4jREVXCoCG8H/77hGz/AX2GsookiPCU0BcE5FWaqMgPjIV6KKA/F7g/HSFWsoSd1e8whyC34QRIcoewC/wQw5rIVfLIh627ttbbONmshqIjokDzO8qigzUrcW57Uy/TMFH5KyFo6U9ba227v/vUPWA/g58zYIGzKqo0TmKShfNSIwrxU9UozSpvJ7O/Zv9Hu3PoDy/mm6XICa6BOb0TSGAINa+BgebRfO5o7nmAjlKfse4V/PXIF6AxwIJkoRVfKFpe5eVdJwU6vYGPYlI5UJopnCSqF0NQo1QhBkqjhqEJ8wDQWcG2fgLW6TTEBOZpzRkiUhSBnlSvTaCztQEJohcFEdcvgNl955mVWhmTV2tPOQnbY4O5dLGTJtm3ejiMZs/Ne8wYrovr37NlPQnWMfB1ON6ZhBqScXL09cNNttuHRDVBB0YIIveoWwcZZbL91QpWNqAKC94VE7BelQ2NOgvCubgWNTjlaq4hySThAoo5I09RRvVNjaRseHLaezkUwEjtnUXc2xbYtmwnnVbtG1SnOe7ECPoUfFyThHO1qBXY40S686Cy0I8zD0RH8HhLJcKtyRFji94Q1v+y4XJnWyo//wAaKW0kGT1E4APmf73fVKDqMmM1Z5rkkZ4PEIfTn8lN2S/ObR64AnUcqQ8m92WI/ocgIBYKj3aiQcyqtnA60TlR7CaRYhPgkFRzxMKExpaLisQAdU98EBwfUNVMIMWkyZ+S8iNaaYCQ6NKWKQGohG+zikDdqZ60+3848+hQ7aulSl5zdt3sP389SIZCPPbbJUt391r54FRowbAODB/AbYEvyXdsf32hP/vgest6wKMVm1NfDbvTGcDiDkCFwgCNkzCNAD03qbbyUUoTZGG1R/Biir9pSypzxL5pouhhAoswQq+5AvzzgXxqzM7h3wDrb+6gF67ZWhC2Hf/bAAw/DGUpx761ESfg1fEaaqKSsPpqsravTTjzpWOvtSuDLUGeH2WriQE+RltC1AQGcKdyzf5PdvutHlvNnLDc97sp3GqoswTeQhlJKSK6CK9gU4ApMckfgSMaBAteCNxBhwOul9I6IirpvtAgYK/gLeSlqt4QZCxXNQjZr4EewOcgBYdhkxoQftXjoGmZMOHXh7J6BMXZQbDGVCEs4QaeHhQ9h17NwjYb4zak8Cv2pjVrTv5ra8KC1dVBKTXpiajKDeWp3UcwAIXCZiEzwv+CBiemcbXkY5uH2vY5a4kXIIypBQnB9mKYm0Q+QsKuWlV1VXk9ClvIlAQPBb9AuqWWd5u0jxwYB38/3CayryRdDuCMii2EqZ7IlhHk/Da9itqSzz9rb2l1d0e333W1dPR0OVIwmETrM9zTouSpkq2iXGiDp0WuXgy21QjxLOI636uKaIN1xTG7AS80c1R37Rp6yR0futzF8uBI4Vh2YwU+0K0BR2HYdSkgDdSrcLcC9KCF7R2ihw/j3fmeWVLIAj3Mbb8BnIfejxWJRgmibAg5yBhCLnCY7RELFwogLLISULhm4L47o1BCGwu+uNp8tTwVtTcdyV28VDq2wzlAbtAov/suMy1flSQ+oPEfVDTW0nUdFdDJJhSlL9bbYuReda4898hiQPydHk/8RTcLVulP+kpPPMVG1wHjZZdI3VDLWheSGKYSML8FcIt1yxlF7DtcJoT2FApfIsoZZcFVsKJLyg+v4KU2Ko3n85KGCOgEZH2uGKg/5VSqFLqE9t27aZiFMY0eqx/r6FlGJ4bUHH1lvrYvbCfljc5wnwMJBjubu7GFOog4fqoOLtfd0W6yzmyCC8nBwtHY0mRsLAr17fL9tHngQAHHCpW1EsnOkOKCjMNpcObMKNfOq768LzsDkSRPdFb1hAVb6J5fw2EIKUO66WVK3MB6iq0oJcI/BY5YBwwAUcQQFvooP09UWo65LWXexFOPudxQBWoOpWbd4DWXCJGVxBIV4qCOFF+7yFDTV4RHoCvgLVTjVcr5hK6OyMY2EwsJTouS8+pb3u2hvjDzYzu07LQu1QslNKmisxDgMU1rHnI0j7HvgEa2E09NCqxg/2i9MLbyioyp4VCvotx9tFKbqQzhQCGlHweCDAAISfotZGYng2AIixWEUFtNZmBo4/pipMtiWzPnA3kE0VMzaF63CbzMbHt1lW3bvsCU9/RZsVyqFKJDuZKV9aWitjBvgUkWHozP7AUS7rcp3h+jUEUZQF+NLJTvabf3W+22cDHy+NO7q//No6kQK5jZhrgoovU7oVUw57erCBCJqE4WY99v8C80Heu93F0wDvSn/Fy42D6uTBDtQYaZorMKcg5gK2Siv0hlMmxxBgTdNCFCK2Ho7Wm3dmpW0v2PnAOsroSkmvc6gUOGh7LuaMeTguegni3bJUq7b4HnkzvUdCkqjgd5G0A6pDhxWpHXvjr02PDRhHsC49FDW9iJMAjhzmJwSOZc85mc19Nkg/660Qz0BQQ/KaaeZgRZEoHE8TohNJKgymRBcHI98FWCGjvYOUPA8NNZeSnxGSdq2kPWO2s5NHLmgmnyEaQacJk8NWm9qmWWTadtT3mMVYIXeRpc1yZ816C20PzhgTUqvg0XMIW1tJqGnNKC79rZ12Wh+1GFpCSK4zhb4RZjHBgh4OcBPmW73HK5XRbN396oFHlFXFkYk/YAiEernSObWcOyEFxHDuYYXN1YXms7xvu8tmAC9c+Y/nG7D/3dCIbBLUZkiBsdrkeigaUKsuNBY1bW3tkQp2+llctBCAh5dVWUBX0pIsqI4MBWVDYMA698qgRG6W+O32q6InB4nE52FdZgBEylRm5UB0fVigtSIYWYqbT3pgHXRN2fbJLuWkP20E06xHz31kO0jgevDHFxx7KkI2bAN2pQFVhDl4cBLt3UALrakSJx2tblqVDiVtnLpMkfqiuJoKzhQpLlzJ34OOM9SXhNtZTd0WRHchydmaOY56Zo7dHOtxyHsH1BlCb6OUGL0IZusYmNpTCul2QFMXisbIEHDBPU38vK+oo3hl82S8ZTj03d2ICzCdMQXV9MK9VeKYTV1EmITbReCOCfNVhWJn00ocFa0FQnYTc2FdqLf9/0FE6C3jX1Z6Jbj+6i5gba6yl0UqsfxHVKQulpbktTOJ2mShF0Hx3AeNZrIh6A08GtUWVkgEahJV8sVh60o8sKPcF0y9ILTaEqJqNmSyPjKwlOg6Bh9ZL7xdbL4SU3g/1bSXWc0u+2+A1ttDMrIr551hQ0gbN968n7yUzS3xGk488TT7L5HH7URnPL68qBV4rRKgewmDZNMROy4E4+1xf3dhPPgSipiREuW6PwhGCKIwyr6iJo9BNEoM2jF3sX91rNksYBkx8+O48coGs3hk2QR8Fvvu5k+Pk+5OrICflwZdmSlTGcynPwImypJZFagIGGcUqREG2XZveQP6UlUApDVJkqy6Rp0OXOblXmoEML7ONujVJAvOZuoLTIHYlfKkVbEq8Za4ZjH7o4sdDL1/T9YMAH6WParLsxMofLlSLaQCZbguIwTmqgqZ5ZdJChfFNAi4bRqlpQecMAjrMAGfkkV7dREAEXscm3x9Hne55orqE0SghkC11HjBUVKoozICRc3uaJs+8wkObH95qHu/szgYstR0nMv1R8XH3+arexbaXdTlfHU4G47/xWnWiepj12De6gHg0WINpoOTZp3GYtAaqKVw3KXLOm3iy6/mKgQ0BAnPkASWGF3lWRlgAhHzSHkmwnPqXGPMaIm4UFe5iCMQJXwi8YZU5AMvLCZCmMcz0xZGu3x5//4V1aio5mCB+FCLdFuhH+CaCqNAxACYCw6fCyO8+QLU3FSa3GbKRCCgOehohYgUq6CD85zUEJdkGCrIwcnAqFd1SyrCQtgAu51lTKrzu6gPdix0DjQB364YAL0gzUbnSAoh1DnRtVMocaOKeLwFlVQp2J/hMTxolGtNWXAVXbiuGCw7PRpnnClcYSkep/+m622VB8gJWTlVEuziU6q0HS2e4ZXzykiI9qanhixmZFBS5WCFoNTNAqAJh7yB656s+0l2rl926M2BO117YrVVhGFQrA/uSsxICeDMxZcDWjHWWaJeJt1I0SvvvpyO/aYlY7s1SANUUaQSpNjaCMSo/hLBTL7Ku5rip7CTs+j+RKE6WpWlR2bsCk2jmNhMsbFR6+1EZ4bIa3yo4futvt3bQB3AoSkRChCLdxkDqebIsZYVIWZQuJhMSF8HmriRFZUNOZFq1Cz6NiN2mBRnOwgVSx1lSFRPjQ5yfPiC5GP8WhTQczTvKba/XZv4rsvPApTO5K51oOuO4ZygQ5ZOjQK+8CNCyZAX2m9zV2fMjq3UyokROUAquePWqxoodUSRXiEsktO1uYK4/RbA1HBspxfZeUPLVVxPX9cAR0FK+4zRBu8rykJ5N9+JWJVSIfvNDY+hLqfNi8RV32EyAjNcM7qtbZuySrbycnJt25az0k/+DHgMyEcS3UEU8cvOeuZKNpiddKm/VmaM8CYZEztSxfb666jVqsXCuz0hDVIPYjPFhSdlgXMABjG8eGEJI/sohyIOrK2xX2uGmWa71PyOEs+a//wkHUuXe4KAw/s2U2z8gN2x857KF6E4QProFZmDNTVe6CxyMcS+U5aWP6PlwBB/pUaTJUpfU7EW13BYB5hDkJf9dOL0kCqq5jJAih/kc9NTgJqYhLFCI1jvqL83Nz83vML0LzgqL2bNu8sMWI27ySBUl7KraGe/uBNCyZAf+v9rhOcGvZeOSFxghWJyMQInXYC4iR6timmuD8yPa7MUr0A535cexVXVanmkkwfAxYgpvc4QZurh5JG0o8eCq8Vrxbxg9IZzJD4yLvT5h0t27ply2xd72Ic2S7bMTNqX3n0dhukSaaPAoB2Pu/q9GUKydlVqdlqf3WP5d2iEs3xHogC5Nnidu0119iS3jYQahZNDUPhPqUn6G9I5UTrsl5ybVkb3DVsS1YcbbU4oTSaqIaA7R2ctGnovD511kKz+siaP7jrfrv7yRutwplpsZTI79BRi1SoqFMZTar8YRKuWSHIavOCgNDLMQDcoN5JOYQxTPFlgEQz+IYrRJBvpBZ/MbQRSUNKlWAnDBO9Br4WXwAAIABJREFUtQQgsmnzscmg7970QgTISQbXkcbBxDv1iv+HhM8Kj9ZQQuZKsH795gUToE/mvuqcXC+Osdaz6voaatHlVIsgJhWsr5vt5DrbeGRWul29k/6bK5LTbwmj657quqTO9lCUcOmh307Q1ClVzqxMncp6AApr5LqCONYzW0etJROw4/v67Swy8GCR9uMn19s97ftsvJW0CGSvAosUwYENIkSitQsdX3xuq5UhYlXp1dPJQgXFBQJCOOHYdfbqMy8glUHVLFBDnUqMaQj0WElbve5EBytElGGnXFktbXJEQSEKEjdtGwIuwNknYuT/QTc44vOpG2xgcpOrPBFMoFC8QqpCeawozR3CmLVMmiiNrh9ehEwNPAV5VBC0IveksiTVfokdEnMpFLjSNKoIqoQKRkR6Go0PBhcF+4nQLaWkQITI757Ejc+tgaR1tNW1TvHO2fcCuLouYBIoNg9Ak9hpTpA89qFbFkyAfnfiX5zmUHbbteOdW+h5rTGvYZzMzGkb/S2i03y3fCcY0iyzojVr7gAS3fvcteda2M39Fl9GEIHwGYF4HiVw0Q4NteRFa0XY+ctoj9KHP5RnEm7Z/YDtOC1tEz2QxAiTcuxatcZLACzGcYDl+DaUZyOPpvo01bG7XkYSXEqUzjnhTLvg5HMsgTOfHdpj9QwoMpHWyuNPnMs/eeAXIbjJFtuB5iniV2UQxBwawod6USXGcGGH3bvzZurcx8G0CMHRTCooUA9DaetwDGYhrf0Uecsxds230Cweqn5rFRHoyCcS9qsUSlqlDcBTjT4nJyGmgdSL2YnOx2TRJxHV7EBdosQwZvCu5PefW4DU0UuCIg1DJa7zfaRxnOXggcl0AoWpnN37H751AQXoH+cG95OFntVAs2W3h2oPJfpcyC8qKuauKud57j0OQ3KJwNmhqVm3U1/aDIReru3v3GsSqgALE8Qp0UlbTsFxPb/qw9WrGtVbeWK/LZ5iMvnMQHvVbucEoEpPmbwbGg6Ac5pehXUcTbWiibFbA4Tq8ls85L38ahyOEKt/osyRB2115alX2GtfdYFlBjezMAVnWnwImTw4Id4ZKLbeUMo274MdSQcQLYK43/5mHDJYxX70xL8CGQxAvIf6wXdEEFo1oMiDsIv6EqLlb4ASa+XUZntkz4brpq4mHGhcypNonhGXnKJLNJaapKuVjGZlahwfEd+zhZZ6FayBmlKoWli9Adra43Z32/NEYRIYCQiNtmZ7+uGtuyQ3G1lJTv1bzTKkgaQE7DduXzAB+sTkFw/6KPOaYlbbPM1zZ2DzAjQbgcl1ns0az2sZgV+avPkITI0LnABhTlzbX/HreF3dN+QjaSLDYgTitFeFfTQg6eNQZ7aNWADSfApIuZIs2RBo810l0GDmoauD6lh2dx58RfVlQe1cEO0Iz7nGmkQ1Uei3QfURAiPKU2nrhd4R9UTt3Ve/y9a09RCBDTHZ0D6gamTAbUJQOcZI5I7RZSPXJM1BybLrosH1q56KPbzzVtt04E4ESd8ZdtUScpYbcxTXBo6x2gMm8IsCMAJk0vKg1EWxF9Cq0ux++jIq56gKEjnMJRLVEqAgSeka7E8vmy1JTjGbVn5RXeEAVFEcIfC4gZNueW4NdOirzpnW2slHVQWnfJBZ53n+4bGP3LlgAvS74383qxlcY83ZBgAueprXJG4g0kj6JSHS+GAwqhG5zC7/yZ+Z1VSzJlDXcn6ROKu830Ve+k8+k4RHEZtMGIsfEqMRs5TNjAHspSnhGbFahD7MNao1UfVVwvBJwvMS2oYKYkJc+RvsYDLYasYZx7cR4xZyhWvymZ0BUESDdJKzUsXHzMwIykR5Lz+H5i2yC9ZcSL1Yt+s4n6AzyOToXrRBgs8VbYRFS3PCjkcIPOMqIdRPDt1ju6YfgjtEFQoYjvJUNWkHSo7V90iszUJWY6HwkBRHmSSi3pNOqwGWMCeEBGc4nqQkqUP1d0UoMjlyfrPN17v6aQNIdl+dWme4QXWAVf6LghUwJawC6Zfcube/cAF6Ae/02MfuXkAB+tufLLrTPLNmR7rDtVtTWsOF4hKKWROmt8w7y7Pu9WyLEmkgZ8rmfKGD3SjmfKv5sF6RnKgKUR01IKBRJHWqQPTpAqcvb6vutK15OnGwE9XEyoMgqVJUHUC06eVjhSG06SyPsPouE/PW6O+Ypd3c5LR6/UJdpf6rJdnJoo9BziLETpHjykasnaZZ5x2z3E5YfRrsQfylBEAgxYx1tMIOKj6aUF/V73qyPkWLl7uhx45YmfYzVSHq+F4eggv5WqKUuOw5JkkJaAhAoMvUialTLBUqU7SzQ/m5AKiDXpGysC0tquoN23RxiAgPAJRejArZkyDznW0t1NfnbfduKCi06gujebJosRkqgyfPueMFiMULf4vHfvPeBROgT4z+lTMrDlk+xEmWIDjsBvsqwdH5F7ONkGZVskDHGiGitNGsoIjRqCTsrKnSQ1UFrlmk+5dwn1loQmo9AtCmnJhSIVW1kNH1WfgajZ2eKG+xPTSMEtlfZdZCxnVGh8LlTJbUhViIcH+UIRGu0toK1kPH1vQ0OSpoHzIxq1b0Wh+ktGx+yNq6dWBMni5nFVuB9rrmNDhC1IXtHu2Do7QcP7tpy/tW20OPPkn2v0QvyKRN1mgr0yBh6sEM5tWibxb8FG2kTupd9W+i86rfY4JqljoR29hwkb+F5CdgcDahe9AjiR4CS5aRBiJIKeSIHpXS4Mz5EmDjxAgbZlq0DdI3FD5mZ7zcX8XWru23FM1KDwxmbNfeCZu89CE3f025DXNpoRcuLs98p8d+6/4FFKDPOx9mvlffXJA+m4JQ6zVBFCyW3D0MF3Vc5GioXaoLXFTjcARGdVfqzCHyl0TGOXAuvJdOmQUTJXhNhEQkfAmQUgQhdp5ge3VoraumXOftBIZtR3M7zrRwJVBh0g+q/NApP/IHpuAKlfEt3PgQOGmFiJiFMCSlpfKQ40TkWrq80zp60HDQSmORTp4fsAFAQXVYPX1VC7VpKVeoOEBruqqfBCxNIFSu0wSn4W4YPzYkQCcyH1wkcYamhdDLz6IqF354g0ith4RtC6axwgk8Us4SkBCd1lJcuz3ejuBxputOuqRhsuNymOnEEQg3rbUriaDUwXyUFnJTxRxA5qcGMh6nDxMktsw4KVmaSahurvimJ0gUqGuFqmC0UWexOJHwfpaHx377gQUToN8e+pTbyQ7Xcb4EYKL7f0hg8G5KaBk5hXqmxiR4VOfenHQZ7UYVjKRCBQa4R8xDxQTQfYQdKnadyFkKDpxJFMDFF/hUhcnNi8mo8iAPCHWeHNOwcWJxhGbf7RlbtJw2ekApA3RTLXA0kzpvFIrThOnUsrNKeai1VAo70xdRQhZtpB5E7bSby4PzKNrz41sl6WwfipCOgWIb9C1yxZDDdEAbHM3Zqr4Oe0X/UkzkIAnSSRqFAwcQufmooIiRVc/myW2RKonQlLNO/krkr7ER1csxdiI7CYoapi/uAfUGO5oWskyDLvVSKqJ5RIlZTJ+hZcsX2YED4/bQBliUYD09nRQ56lQjQvMcApTDTwrAr9IG0PFSU/g/BYh8WQ6DUfCkNE+E9Ej2jevV4Xw20pIKx8/ywKVSNUkD7S1e1Yt5eOzjDy+YAL1j3wddNWmdELQiWikc5pGpafJFELDUbxmN4+rDGGEMqD7RGkJdc3gIDmKJ3R7El1GXihaESCQsK7AYNPIOB+gMT4MFNcwUb0dyJKBQeEeAHSn2nk9mj6M0N1e22QQ+zynH+q27r0nb3prtnpAD2eO6VeRp+qBu7qKDKESZwbkUgzXJYih7HkRw+xctZm4bNkRCNsDzfqIhpQMU2tc4r1RNs0poH9F1daRSL9n2PqoeqkRkRcLbUbCbRmgpi0mfyCyO/FyvRgrEXFFBiYYRkajotfhCKhjk0lHYCRnO0hibhIeN5nJd/HWmB1oijzk6ad2xtnRJm929/knbMTAGIY95Yv4icSHRHhKmuAbgVH1ANyt6OA+N1554qmL3PYGuB4Rsb6P8ml7CTx53pzNhsw8mUrVWEiZYAh7MmliaKjo4iPs8jzR57HcfXTABOnP3uWAYOKX4BqpNr+IQ5umRWMFMFNQ+C0c1BVUhCUncp0YKsOZKJFoLqIZCTifjEGrqR4lU7o3IGboMkB1qviMIHSTYZW10RBVqLAFizl1/IEUnYutk6A6/Mf0EBYCD1t/D9xA9FelpOJmGIYiDWmfxRP0Un8eroxTAagbH8mAqnHfBYocwCT6cqxay6So0HIc/lGH7qklEZweQPkniSYhpGZzkGnhQBVOg0uE4YOOKni5423kad6Zt+wFUHc2zgl5Vh6peX2kGNABU3YpydxwH1dsXh0FJ3grHdnSEaAkudhsFBnWSpUWc4lxaHG6d/eGnl5HMdNjOP/s4G4E8f9+Tu2wJnPHVR/e5zia7d0+DfqOxMMGnL/fZO65M2eKUx266M2/ffpCggiAhSWY+RaPzB1c8iODOUm1cf715YXIt4mQ7MbXkCJt6TVjP8wrQ7z22YAJ04eBlhI+j1kWtVBI6R1UHlYDfVLRjKfZTx60oqYEwp+e5RlLyZVDR09RxDY6mIW+JDwP2gaYSq7CVqCaK/c/AIqyUpijB4XMZtYJjwlH7ikYyNC6g4o73U94cppSGbvNpEF3HP4byIedbUU+eMUiT1MCHVAFRRigdQR8neWQM55s0Qhs5Ix23oKiuHT6Qjls4QLVrR2fcliwmvQFldniEagsimjLaIoJgxaDAKmrs7+vivprU4+sERpUigfGg7ZQDVJsa5fXqmFp3wiBrF6MAsIxwhQEvRzjja4p7OuaYENdhrFnC7emYSrvw10ilcD0lR4nIMadttnXPXmVZbdmyVldjtnWzenPDg2bO6L5nx6/14jeV7akNFRvGv4pwOlBUOUTu/7ZFT83mtaR92JQuQaoclx5yFxAeVB6vsZNl+55XgD7xxIIJ0NW5a7ih/ZbqVEvfCCqeOi4JMT8BndTHJEiFC4wLMVD1TXRlQDAR09Sfqx+0TEeEYwYilCZHiGCEDquyollNotWINNAk03QuLcNS1FlaY2iQBt75mjVRwmjOm6AMuIw266DBgkAA1y4P30JlLtIkBTp5HRjg1BvXDV8+RgBqBS43GqWVWq9AiDFwvTB9EtUtdggBakP79PRiuvKTVHSAGAPWNeDXUO4OXoMfhy/V3YnDjFCnp2hLx2+fTznBiDuzQqcOShtPoAkb+DfOejEukeiOY9wKIB7aDjLOQvfTd2gGHyY9HkAY+jHDfaRZ0Fy1tG3cvg//rIfrzbb1Fei5j3LtBn21OyDodwFmVnTCUUxMR3w9eghl4JJHoLKs6NJ5JRH7fOWu2f45LkUkiFsJWRx914p5TojUgLuAc/gCHh77g6cWTICuLV8E6DVDXkrNJ6EwgARrsdXdTv6AYiOdcyXqgey2clZqwpBsQRNgFmZIbur4SZkSNV9KxBY5p1eU1liii4hLTriaMLBQ8HgUYg8eIHUw7WE3Yma68IPwM3JETh7oIDqQxadG5PSEVnGiOsXrbNbBAwecAKmLlwRsZEgVG0Q3aPGQODTMLz0VKEdudeCiKkgi+EJ5arTShMbIMz4cBK1e8m1oQYF8AQRDkRtLib8H6EjlrBqm52dILZB8VO/ISQ6gEw7VBQE+TrFgGB9o7ao495Wli6uaLNRt8QrACz4/PcwZq6mldhzMxna+a4rK25uf2OLuR2exdcBTUtnSpo0b3SlHCbX2Gz9AVEZ3DlI06ntUq2dtYpQCBlDtNct0IF/MPlcnjJ8XFpkymSkJkP6e10TgYc68KaxzWffDmzKP/eGmBROgy6ZOd+FmwjUDp0qSHaBxqAuXiFCqECsRXUTwgaQRlPtJUUjXws6RiRkdGXcboq2D+q52VChO69AA0RuL24YG6OAMC7kQSl1MI6g6lGWKA9smx5T7wYFcLCYkGjhL9MWhLKriFAdbpkonEKr30Gz5sU4I0two/4UDz/WniFbUiNJFdGgQdVSjmgYHGfoG7WrK9GAMaDL5nzRpDR9KmFdHD+330Fx+zuUQulzgkOFx5anoky2LUMAHVEK1QMhO4Gj93UlbvZTFJ1E5BreoTPVpKl6w7YM463z+ynOi1p2AyzPotSd28ZtjEtpTflvaOXt00xTNOXMc0mu0zukklTI6JHNDR1qqNXYP7MMvp6E6GyEY77AJOpcJbdehMRUispZkr32vnyafEgyanx50pKWJXYJUPG0pblc6wy7iPaoTcvztZ3947I82L5wAjV7gyN5hecI80jD1lFx0R0pCqlGdlc616O/v5bkAWMUkZgjNQGf6HDVdU3R5F8DWBpKaaFXdlk67gRhOqUoC+L6rTeaCxcD+y/HOQncQnqKIpQUtFgWZlZnLcCJyFvQWHM+lNsQNlkCLzCaTGoEmqqy3GH6C+kVHTcD30eF347T8nZpC2BAgHdiSoCnBCs4jbaIVlC0XXbWnewmlQgHbDjU2lODglR6y+fRRVEuayfE8ICTCiZkSwzGGFJW4b52wKGFdswaciAqLITqW7T1APTuhfDu+VzqtA1ea9uGrmI8Ujjuh5k7O4rj1gbKd9oqorVuldeR8jsk+e2QHXfAnMpbkvpL0wJ6hCraLDTc0ts8qLH5ELWbQ+tN0Z1P7vDpl3k25DrSHuG3lhllsTTtbvtBB8pjrK/gTbQMpziVUVU3jfKbDCdAnty6YAF0xdh6OXwYHd+6AWEBC1Wqrw2yRXa7oQsy4Xor/RC9QW5cADQGikXZenyKKGCf6qrl+NiGYgao0EJBXYMfFmaioqiDg5RTdaYez3S9kTpRIjNHqRSSrGkdpD3GgyugQFRfY+lYc8xXLljgBmpyiZzI5MpUfC/+BWQq+gyPMwioIieIQK6geGi3ZspYem6BV3hQlRGtXke2nA38Dhz8Wauf+2l2Tzkyenof4TBybDMlMQKeqUNCwOOJl0OSdm6FwAC/IAS6B0yw9ym9LVqlXtvpEg3STfijijKvwL0z01waZ/2TaFl1zjt+OWRu0x3cG7I5H0vbKla2MXycOsjnSCXtgkBo7fKt4vcOdvXHM0Vk77uiQbduBJoOFWaKsx8dcTUPbzWI2AyR041BG1IfptuUIkDseWtC7zkDX3xIkQftKls6ZK5kxaSCZt+c0YX+8fcEE6Jxdx5O5hg7BbnQpCyoOhDlXAfnUnVWEbznK4vsq+6wIKcjJf34vJqw4yiLl6ejKgnLoSB4nxEvWuwyGIlpss05fHEC6IqbEp4Npca4D3LyO1G6gSkLgR1H4PBWIWXv3pxEWdhnap6uNyAaN15KkOVV50h0wpzFUSGIOsBA6TTmGUFPeilnhkBQEUee3t0NRVW2aiF6d3WggxjoKVWKGRpWiz8o86egDMQBVc54mb6ac1pK+boSfUB81pNN8kD8sAxFXlrH0mi1diQOMSRmbhL8zpjQG2fQMIASC18ZJjkl4QJeva6E+vmw79qNxhvmeJKka7i8eoqE6/03ymeWd7WT8Y/bo1jGEp2yruPYuzGAaBmUB9yABtKCutTpuKkBJtvjVeWi+96zdOufvKIoQPXWO6+wERZn2OXEgPcTkzwrVHAP02XSQxz61Y+EEaMc6/AydGUEEIpQYk+DgBlUPEDGUyTGVseNafCHJOrVQZPAQhC8fWfIAyc9wFJPH72lOwvE0OlxhoUpodBZ8HRbeJGbOAy0imSBjrZpxcBdl1/k2zBgtYPBrsuAueUzdyGCdPkIQzrCoJ5641BbRvDKdG0aIhp3znFGtPukCHZ2gnwi7ULxjaW2VIik10uBAXvUwVEZ7cJCx4QQH6ByijiPu5uRj4TfpSE5RLHo5WC6GWSsRxRQwYaNgQjV6G0ZAjNVQPdkJ1xvTnCbTv28vSD2mrYE/1c2GP3FtBzSOph1H484ALETd96YhGpDi/KqnQA1N0ED7esjx9beHaCQuYQJ1b2UMbIAsQKJIZIpcVfEi3jgMJ3f+WBmnT51D1q/jyCyVUklYnBOt/Aci4FiGsyVT7nmF+S6Env3z8CbsUzsXTIAuGThl9qhrMB+d36VuFOpnU2ShdMJxBUJ4iWbire1KUbDzVH4CHiOIPUyUpgoDQf4hqirLmDwP/Q3l/BbhuyQiXZg8tBFHKqkxuUgiYdE1E+r0Af5D2KsEbDTOmfU4rGXC5qF9TRsEY4m3e+z44zCVqHExGNmLLpekf6v0epoG5WpGCYSOyVTEhV/SOevEj42A/YwqhybCunwlyPyU4rSoCQOapVKIu5xarB1z2aFehDoqU+bOg5bxUbAoemrDjl1NGTT5uu27SNRilr1qY8yqtEEjKWDG1uDfve58cmgArKtRVdnxKRtE++6iTd7o9OwZI2rzojNWvVStit2oqtcywqCqU+XTamj5FJzuFAQ19SaqqKcjAKTqycag2aq346az0UDzQuKYhhKep5mpebM2X5Exx6p4dg306d0LJkDn7zrJtezVycYBNJCK/yo6ZE6JQ0dgI+8C4TtBbsmrsyrUxw+hSZHX8bp2Lernp0YC4suIH0PjqCw7j06talqeptGlTmGW/9PCNbTQdTUNh945wAG3UZDF3h7OxoAmOjWBjzFACTNByrLjQrZqFZqJRgPprJozUdFKHTx+s0uhVNBWEWx+jSaU7nx6XwEBUnOFmu3ZziLu5Dl8ihD+Tiufi5BsbeP1NGZoxzYlXhsQ6cPW1Ye2JAIUZ0k+k5K6Iirq2M24BI7+kBseoQUxvo9MfJRoa+VK1XPV7eQen11zXrtt200dGemVAQoLRyCEBTClHo6BEB9J2lgOf8i1CIxRmCjtBMAo0guyUGPsOgY9Sc1+GRM9DGruYwNHlJ7Aae7rarGb1pIL02OeonqwdGdOPOYrLtx5HBKuuW5oh3WiP7Nn4QRo5xncaIYCOXwJWHwCribIZo7DjZHDm2plhxBx6FS+MsQpNRuI6pA1wmvB8DIrqgFXrkqaR2Uu8Ug/DiNnXUzvRT2LK8wRUjikwpXkgwhQm0EopicrHJFNhEM0tm37OPQG6sN0VBcmbcWJXhZKJieC2UJQ0NQ6jDfopwEC5km5KbXhU+QiEFM+llZknk1Al106npH0hPHXiU/VB1CqFBIcejQKx1qCTBM4EjnONjIQ/tQCIiyMyJlpd8ieEO6gbd2iA+UE9FLG3Aavh7RPiR5ELap6Bcycgq4aI00xRVlFDtOcouGUqirkZ/mgs47hW1V0+rXCazrmC6pQPlAhpc6GzetIcKENCMIMSdajF/Xb8WpFw5FZdRp0fb5VdA6ZJc2Hk6SfiMa8SXMg41z5zuGt15x1+8zeBROgi/ecjBmdsbXgMf0UsQ1TzzfAzxgznSOzLNZflAXSwvQB4l15GioZ9bt+R8U2TYD+4ug2y2GQ4XE01+zuUdPMLIWBsaQOaiPSQSuJ91tipUThcKcVo4G8+CCrj1qENinYg/dPMZE6vQZcB00Qb2mC5wA00vygswskF0GdgO8QjuqQF5pdou2mQX/dpmQ2oBg7vtEsF1uH/IoRCcKMYKRoo5dqJR1DqkIHA++i/49YkW20h5HmmsF06GgmaUqNt4V+2A3OTg3iJyl42L8XnGgCWEMQAkln1ebLH4wxLwd2I3yNuJ115kqbmNnpMvMR+EuuMRUlQ44YgiYpc32h0crbRcCT1D22KuRTRZXubBExDHQidt2O7/Xbe17LidFt9K3Gab9u9IlnOsXORM35dM8jME9/2WOfxVFYoMd5A9RDsRDLuoLWB6l7xz4y8jhwasE7NsQxkaReYqCm6l2wBr/knDWU6iBYd22p22ZuNtEVJRoJY6rIaxFqq9ivJjoqSUyRqxQRKQTOASDqtGKdSy/7Lsp1e2uCxgd9FOyN2L13koNS1h5EO0SEpQx/K6UzKk9u78InoFeg4AWlW2aIVNja5KgwtQiSasj74P4kWoAPEJwC2oV+D47UVQX5jmEmtaAt7eqBzTmGg/tczyB1rpfA7qeQseor0kEW04GPFsefU82WQMsY/JwpNKWophmSpaLaJ/AVkzpLTSfy6CBN1ONS0Ocp1KfKnFVNGiX3MTnGoTBqgqWjIcC5dHCNXIMEgKHoBBneL9BUpdYV/KGBAySIufYbzlhhV5xKWiMwaY8+FbSPhzf/ZLWfLjhz543NcrBe2GNBBeisAyvJoENuB3Rr71S3dt3MbKnKzFSdowFoX0K0UEMgYlAWvJTEiPhUwqFu7aamnB47coALnPjsZXeGFBVRa68F0HFPZTmtqHmVPKvT6ziZ7Aq2Ok6uaxl8miX9HbZ16z576D412EYjgNC2AgskWbgWwDVSiiRGOWAOGmixuh8/Ch9NiL0q7oEVCpgMhd3gkWTLaa+HoIpwr5T/KOG00Ol2aBJeMJ4whYNekreZSeAGgXeAp6N0PhM4uWwVvQ6xX6qSFY9INfPjozQJh4mgFn7yLkr4KOM42AUQcGmfBCS3FStXugNy1QYvR8idIffW3QvNFp8yDVW2VuI7VTCiAAqkMoNf2EbbGLqxu8gyPYm2JceoxOokIKKi0uP6ae9HvX+6MmED4x679STU3LzlmveD5mXlOZzlw4mTxz4H2PCSfTiy7DNH7/CMOTaj6K1EK44nMh9xzJVVz6pt3utyQHo/dksxvP7WpfVZ/LiDO5IzNTgobC58P8S51PvEoYFANps/0uefFvu6qgFe03v1Pa6Aj4djAuq1ufvQ7heo5ypA55Bh54+4I4yeea96bV5zHPzew3y/E5y5yGv+Su77XrjGeaYJ+28pQJqkOSdQiwBWNHcEEL9nqzgPLqZDWedwECc8c9vTLTSLqIWcf78EiM5pswJwiACpavP/l3cuOQjDMBCFHeLicE8ugt+TR3jTFokuoGRTiaT5OJNJE38AtLgB84WuFeVC4jiq3Xi7x2TSM4kBmgujJtbYyCsXMbMVMb0qAAAA4ElEQVSZgCmuOOb1uz4AVrvnvFvn8ki69tvjhxloaXQ1JHQ9eFkiKOPdci3v8eT1uzJtAYcBeHq1X3m+36sTj0xsZGCrCzEQRwJYsA9lUUhSbi0BIPVLLfqchuwLfew26esH7LAx97tkn0/3AwLIVQyImMxmHENdDCu7bCOuyJIlbhH8lwermCNymAcxl7mn+iCjpWMGORiGNmCg8oG3HO1t3J3sMnNfUkkBqBQ2R0thE7YVQVSAyDdHaD53HZT1FDu2q8lKZVUoI5QVpSBiS0miLpjpWuBhS0L9bzSL/0lPqGrfkJWzCHAAAAAASUVORK5CYII="/>
          <p:cNvSpPr>
            <a:spLocks noChangeAspect="1" noChangeArrowheads="1"/>
          </p:cNvSpPr>
          <p:nvPr/>
        </p:nvSpPr>
        <p:spPr bwMode="auto">
          <a:xfrm>
            <a:off x="191201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png;base64,iVBORw0KGgoAAAANSUhEUgAAAJAAAABsCAYAAACFFjvaAAAgAElEQVR4XuydB4DcV3Xuz/Q+O9uLVs2SLMkF2cYN944bNtgGhxJKHvCogQApJKQQWpKXkPKSQEh5LwSHFjp+Nsa9yVVu6l1aba/T+8z7fXd3hbAtF1gSOXjMsqsp/7n/e8895TvfOddz9c03N7+3b5+9/Hh5Bl7sDFy+eLF5XhagFzttL79/fgZeFqCXZeHnmoGXBejnmr6XP/yyAB0iAyGv1xr8u9pomI/fi+NxGy4UrMy/A7wW5KfG3/q3Xq/zM//7l1WUXhYgVv7PTjvN3rVmjROegMdjp37nO3bjZZdZSzBo5Xrd3n333fYv553nBCjk89k9w8NW4PkxhOvao46yji9/+ZdVfuyXXoCkQW678krriUZtrFh0v+9CQF7R1mbnfP/7dsWSJRbz++3Tp55qn3/ySfvw8cfbVLlsFQToxI4O25/L2dFf//rLAvTLHMb/4StfaR867jjLV6u2dWbGas2mzSAkv37//XZpf7+tTqXsqmXL7NYDB+yCRYtsUSxmETTRpulpO5DP27U//vHLAvTLKkC/ggn66zPPtA/dd599bN06+9HAgB3ANP0JGqeOIO1Ip21ZImHf2r3bCVIF/+dV3d326UcftdevWGHf37vXPvP44y8L0C+rAB1u5WW2ovxMlUrWFYnYMObt5cczZ+CX3gfSlDTf/e6fSzY8X/rSz/X5l/KHfyYBUkjrnbtrhbQL8fhlD4cXYg7/K67xogVIwvPEtddaH46kcJPff/hh+/OnnnrOscsczOMnz/ZGCc9D11xjT01N2bm9vfYXTzxhf7t580+9Ve/RQ9jLz/PQdbyMW1jPcz10n8/3nuf6/HONV/O2UBvv2cbw8479xczvzyRAD7/udfaPW7bY+4891u4YGrLz+/psG87mSYS1X9m+3d7L83+AYH0WR/TbOJkX8rrwk9cTrdw/Nmbrr77aHpuctGuXL7dfu/NO+wGJ3EcllITQcmLH8DvWtbfbUTivD/B+/Z0Ck/GA0dzF93Xik+i1Rycm7NSuLotybQnW+++91/7PuedaFef3Ka5/3g9/aH9x+ul2bGurw3P0o/dLoL+AgP4BjvBnTj75p8b7xzz3zrVrHQakiKyb72oLhWycMen7dC0v4zgGh3pQEditt1qc6/3w0kud0y0o4M8J9z9zyinmYUx/t2mTXU0EJ0dc378nm3XO+BYiuH9gDr9w1lluvIIDJFiax1cyj3cDJWh+hnDoc0SH/8a8zm9UCcihc3jfyIjbeBsY3/HMValWc9HhOGOZIJrUWAs8N12puHHcMThoZxAI+LmOggKN38fft/G87u/CG298wTL0ogWolwm966qr7LceeMAJyJ0s6PUrV1qTScgwwK/t2mUfJCTWRHaGw/Z9hENRixzR991zj32NaOZxhEULoxuQAH0PIdvAc0J+NbGPs/hvWbXKGlzzFkLntdzUDTt22PVEPUUm4jgwGr12O9+tG/4yk/uO1avtdx96yD7Fwukzx/Oe8xGgvznjDPeaHk9yXV1rL4u4m5/rEOjP8v5Dx/t1xqfF+HWisn845xybZgH+iYXO8b2f5r0Sgmv43FcvuMD+hOjry4zr7J4e+xcE91t79thlZKd1fS2YUGwtVIgFuoExvo+NFQ8E3OL6EcJ/2rbN3nfMMW68Z/OdS7j/+Xlc+41v2GPMiYRREEM7czmJEL+PTfLQ+PhPzaEESEL1OcajcXz8wQftM6zNpzZsODjme3mPNsJSCRDzdibjSjAWWRJtvN878UQXNHwea/KXz2NRDpWuFy1ACm8/9opXWIZdoQE8zM1oEb/BxGtQ32ESteM0sCEmagahWsMO8DFhn0ArfWnrVtv8+te7SZQQ6TkJkEyYdpCAu60IkYRk/eioW4hXdnZaKzcvM3g/z2nB9JqEckUyaX+I1vgoAN/jmMC1fJe0mEA+CdBfI0DagdppJRb/NDSQBPefEYrfe+QRp4EOHe+/IRDvRgNFmMydaIMkmkgCJMF64rrrbDta6YqbbzZp4cMJ0Bd5/yfBlmQktSG0gSSIutbuTMbdt+CBCQRiZUuLG+/54EvSqvPzeOK3vvVTAqTFD6BpP7p+vXvPoXMorTYvQN+75BLLM2fSjpfddNPBMW9kHG9lUwa5huZ0lA2uzaANqbmRhr0AS3H6d79rn0drfxVFcMPOnc+riV6UAM1HK3+KpP8Ou/1d7OyLANquv+22w36RfIE2do8G+LM8NDFaLJnGL7Awmpz5h0xREiGeD7G7+R5NTvaQ9zz9O5/+mWcbk8acYsEmWfT5x69xr9o8H+e+/xnN8XwPmSOlPn6DzSYT9Nfs6i+i0WSuH2OjaHN1vIDxPt/3HPr6vCb8FcyqtPjbXuCYpQC+edFFTriv/NGP3H3etH+/3YXWer7HixKg57vYL+p13eAI5uDQBf1FfdfhrqsxSONJ/R+pDwntGsa5EeGRT/hCx9zOZjkTrS7f6Lk237Pd90tCgI7UBXt5XPbfL5kqkydnMI3vJVOkv+d31aHh7eFC6ad//oWE/E8XpPnvOfRah77ncM+/FAXyJa+BDg3T5R+dQBgrU/N1nMBuYIHTcZoFBQhqUHirsFjCJWhgGw6xHFtBBHLy/wCn+qP4LPq8HFupdflMclrPIUpahcP7YyImRWHznKEH8c/mQ/T/x2cUesvZVzChyGre7J3I9ymS+yE+0DW8R8/LSf0QCduX8uMlL0CHhuk/YnEVlS0lHBZn59fuustuh6qxE+dQGJXC2z8jwpAGUIit38KnFE3qb8EAwrD0+QPgMv38ng/5/5noURHd2d/7no3OBQTCiu58zWtciP4uIrf7iAz1/Y8QmZ6HwAov0rU2EwFJsCW8b7/jDvu7s88+OMarb7nlpSw/L30TdmiYLmzlZDROHQ2wBe0irSJsRSCd+D3SUFpE0TYELUiwpH2khSRI/45GEP6kzys0Fm1jPuS/F+F4ugCJBvLxE05wIbqEULiUQuEi4bFwF2ktXUvfrzBcMIIisEuBKvS8oh69V3DDS/XxktdAT594RRTCqGRi5OfIjEkLCGCbD2/1mXmc6umpkUM//3wh/x+cdNJPhejCd/SZXwHWEGxx6LUOHefhnn8pCtF/OwF6tkV4enj7i1ooofQxNJE02y/L4+cSIJ/VwBv8R8xctYdypAjq+CgtR8yY/rsP5GcWoM+e8h27dPFG8l8R7HjArrnlvcDkNSKc6M80ZzF/CR8l/IzPSkj1mBfUQ98X8NYwVX67ZtkGiPHfApL32589cYn93+1n4hTPvvZiHi/mM8/33sO93hIkOVoJuvs53D0/35h1bT10f4f+recO/d6nz91zXffFvPfQ6/xcAvSeY+4Ckk9RtfAW+6dz/43QNAtSe7Sd2D5AyBqCnH60XbxoMxnmHjLM++EZR6AxBOAS98I13mQnfusTqPyy3XzZ31g8WIYeus7O6tnpruNDk3xh83kkQu8nq90k5D3Nrl76uHvfbQfWkB/bR8a8RITTYwP5Nrtq6RPkdvz295vOszevetC9tnWmGz8k/4zvHCvGyTN95ifPL95kj44vJVLbh6MbhFayyHqjaRzfPBsiTN6ujbREzV0/Ww3byZ17D373hTd+lBzgDrLxf0c23kMSOWGbZ/p4bqe71qc2XAEj4JtcI0X+q4u82B78ozi5qhTftx+EvYW7M3KKy4AANthXdpxmb175EM573R4cW45GbdjFN37o4AZ6z9o77ZMn/wCowEcOcR1VIRvc33/0yJX20XU/PnjfmsNUsAiDoWl7Mh22I9NFTnCYZPfJ9r83XQAl51PPOs9/s/EC++zjlz+fDB98/ecSoPcfewdOZNh+Y/3r7eMn3oyzOsmC9hKyHiDaSYFxvMG+csG/kGE2Jj5CNjlmy5MTbiGq3PTp3/kdSOpb7fdPutFO++7HqXTw2/rX/onduO94+5WVDzvhPJBvJeRO2pVLN5KBN/e+a5c/Zr9zws1kzK+3L5x9gz2kiWbCB3KtdvmSjdycx732xbO/QsIy8YzvlAA9+Lo/Pfh8k4WvMJ7ffvAastI32T0jq+xNKx8kz1YimlqJwPfZW49e7yZNgtYXSx/87uVf/RzJ3e046V8mG38igvykE7bfffi17loSgvP7ttlrbn4/TIHvkZ3fTXjfIIkZtI8wbz86cKw9cs1nSLBmuIcG7IS3kVB+ivxhnkRsr72XTTqKUN6AYH3qsSvt2xf/vfvsW+94u33z4i8d/PvNqx6yT5x0kxvXP5zzFQQfnGnHqTAYHrFdmU4EdzfzHrArbvqA7cp2kl/87LPO86lde+2s7//2f44AvZqdW6wFLOyrshjkXxpeQtY2t3NLDHb96FF23VGPAsSd7HbkOIupnR3xVeCpJOzy//dBdkzRbrr8b1DnFbubhVuZHDt4Y9/de6L96qoHyGp77Bu7XmmvYXH0vkdYxNWpETLmVbLj3VAqXmWfO/Xbjn+jHaYF0Gva8Xo8/TslQLe/5i8PPj9ZjiNocXJHQ84Mase2hIrWEihSoeF1CyBNoNcyaKRTu/Yc/O7zfvixnxKgyzHr0ojSZnr/5x67FHDyVnvjbe+0f7/wn6FzlNw4d6Q7gRJG3UJL+Pdm2xGiLOyEq58hQLlqEBbCSpLW77YPHHO7/eErf4jW8gB2HoMbscn9/b+evMTes/YuN66dXLsnmoXBkEc7ee1/3vMWNtMNbq4u/OGHIdSh8Q4RoEPn+e83nWt/vOE1v3gBevo3yIHNoI1erN8xb7c7+PxwMfWMgYe8Fbejs7Wos+/z75PNToVKJFjj7jPyLfSQD/b0117obOgaBXb3893DC7n+s11L9xL2/8RP7I3MsJHiz/t9Tx//off6bPetdZCAfGX7aTAYzkULPUqG/dswCV4Lk+DsZ52OQ+f5hc6X3vczm7AX8yUvv/c/fwYuWbQRMFX+YQeadXDOP12z4AP5LxOgw0UpP2s08PSZWajrHG7GtfOfLeJ8vujsucYpLaBHuRF0vw+91guJ3vR5maybLv/fmPhRZyp/9fZ3wOuZZWT+Ih7/KQL0+dO/bu9ccx8RgTlf5kwirfkoqTVUwGcqEHU1SIC+0t648hEXdSkaiPnL5Kbucq/tzXbAo178U5HE+qv/1D2n6OXPCd9/c90tLrpR5PFsEYjM0zQmblliEu7L0c6hlf8hX0UP+W5bZnpddLT03//ELaBMwfz4/sddb7XbhtbgyH7RTiESGyKCCgFdrEiO230jK6DkzpDSOHz0J3N16PUOvd//2PNKEr+78F0yJH+PIiWy1UVX/2fbq0jijj0jelNAovlcnpiAywyDEr/y+PZBHO8ee/udb3cC9IWzbrD33vtmu2ng+F+E7Lhr/qcI0F+f8TXnoMoRVQQmh3s+WsjilLYTcWixdqS7nTOpqEvRwE5CzxJOuiKIDROL7eL+LT8VSTxOKDofvfzFExcTKT3gop1vEJ08WwRyL4ssYVgqARpajWO/yy14X2zGPvPY5U4AFTEK2zrqa591Y3rsmk8fHN+bcIRvGTzWEv6Cfe2if3bO9O8/fJV95BW32d8CH3zg2DufM/qTAB16vaffr8bwJSLHhwkSNCePENqf1rWb+Wh5RvT2AyLVSxZvIT/3DSKyd9h3Lvl79z7N8RtufTfNIP7VBSOfefyKX5jw/JcI0N5cO1HLjoPRghY0xY928s37j7VXL97soq7v7jnBhfIK7bXI39j9SidAh0YSm1//Rw5fUfTy1Z2nHBSg71/6988agWycXgQveL0DPKWNRotJJ9AKi6NEd9rNX3cR4y475pufPChA8+P7zQeutW8yjpvAraQVBog4//SJVxMBfpcs+9vs34Asniv6mxegZ7vfn2BbRQcbnI5wCqD9BlGl7vvp0dsMmvTTGy5zofuFP/wNu+GCf3JR3XYizytu/iCk/39Ce51h39xz8i9egH77gQeaP4QD+5/1oMsOGfAChPvkM74yiB33s/NXtewHULvZfufBD9jrlt9pl/Q/AGF+j/3VU2+iVOjCww7V76nZ1y/6HbjH5xDSX0KVxP32G8ff8LyfezH3rvF3EkGNEzU2DknlPNd9He768/dbIMpsDabd2/7nMd/i/gfsY+s/jMltIQpVJFoBnJ2NODvCU4CySSCGnyDthxvTi7mvn+W9r4YT7/nI/fc3VdN0JD+6IzI305i1599Rem+22o6WkXZ64Z87Uu4/4R+3IKmdydLiI2VIhx2HOE8ee8+3j2zpOeKn8Zd7gAsqQJcGr7FizmONetgSybCFQzHLZarm8TXN7/dYtUqo6q0SWYWtNUl1ZNBj0+lxFzkVilk6HZBm9OMFIdmhcMj9rtRKjt2nYkI9JPPNZoBrUNbTAnhZq9rMdNG8PgwKxLBymVZ1FZ/5Sc7mctQ/NUsWCPn4TNWKJaIuhuCPeKw7FbNAMMZzGStXixaLRc3bjFmFz/uaeatY2TIFEpcaS7BJP4AmaLthOuBaR7zmb/oYQ4prULMVrvC7aU3xkPxhq/tDVi6OWY2xNQmt87kK0Z7X2mIdLqosWdqmGZsX0xVk3KWc2uuVrMzFS1WfRbhWbyevRSCi5eugxx7zBZpWqza4XtDi8YQFoI7U6zNGsMa91q3koQypWMKnaxpfZQSYVirXre7zWiKcIjKNW4Dnvtr8ywWV+AUVoAvqb2SaJQASmAaLGqQgLuoWvMHga7UKSccSk2gWCkUsGApaLp+1EjfeaKoUz4P6hmoabSB8AT5PjXq9ag0WRlWbyjzqOcP+B7h2vV62coUCuQJ9CxFQv9+HgPBZHwtbbbVcIWM1/5QlUgE3rnzObyWEosYiJsN+hDTM8yXGVHPX93lCZiR8ffhSDVZgJl+0es3Dd/kZGcLEQgbDUQsHIlavZt2YG6xgWIV/MBu9RGgNHHIfQlAnDVJjYauMJ5+vgDgHWMgg99c0xMqmEfpmMcRnvcyBWTBQY0MxR+TEJIypuM9CkTDz5rcygu/BN/R6uA/mMhJqQYBAzSt5svvjFmCTpcIISsxsaMprA6PMPddJxUPmBaZIhTrsVYuPpeBymV2w6fA+5M8iWQsqQFf6PoIMlNmpRSYWQQmELBhM8Hcd5UJTgYoWK8tzWgs/AsAEwyB0ygWhqrNGAV/YYviLAfI6NSKmWhWN4wRoVv9Iiup1fpMEbZBh1Wf0myu6+6/XECC+E/1klRIYE/iOn8nlq9A0AStSlVnn/RF2boAFDYQqTDYJ3ioL6Ikg2H4EA41R1sKXEQq0GYvupJdHPJayUKAN4Zi2QmkaDStt6bdwzG+RaJ3xk7kv4eB6qQLN17hGlQ0ChFHzIth+roVGgblYKTWtJdJrNeZkYGjaAtGatbbwepDNEKCBJ9rUx2aa9TN43hdxGlnzhT5C4GJ8tmKZctr81YKdvyRgqY66bdzfsI30jY+EI9aTaqfKd4Wd2r3WkiEcbzbR6RtO/1nk5LCfWVABel34E0xWBrOTZf6a7FZ2szfkBEgayN28v8ju8bDcXjQuCUt2qdSxT1084C372WWhILkvTxBneAY5QQjUQZXdLvDM2NkyQzVUtSa3LrvCo4rZqlVYZL43Go86U1eFr4xsMJ6GEyCvH0oJzzXKNSivaElMWzyJOfJhciplBAONgDCUKjm0GpKJmQpFJSAiv9LgwS0kAuVNsBFymE80wIzPmc9EqxGdeRl3wyYruoYH4apYqcQmqHhtcoa0J5soHKRqlet5uU6gmbJ0pmCjUwULJ8wSCT6PgIXQphqvII1oJGgJNFE4nGSOmpbNZaxQwCz7o8b2xD0wNOuMHd3dsGgH3z2B1p4CS1t8kp2waDUUGN7TqFodTVir1Ozcna8+cgXo1d6P4I9Mo27zFo8m2W3yY1hcVKz8AXVV8SM8IXyfRgNGo8wT5qPRwDQEw2gCVDUaJxzAV2BysrUJ84XJYLOrWd9ZE4YqQqMzibMaIajN7kG7scslWCGEIkGduYfniqW8M3N8NQuJxuE76khyEPOKBUCr8ZvxNBvypYpoFzQSz8tcoJAYP2YupMWUppRZ0PhlQjGvTe4NM1GtMmYExhuoolGq1knCdAIAdBrfpYyWgZJtPszgwBiLm+ffaM6eDjYMZmpgpI7JaVqFa7PXLBqe87fUAobPFNlc7ckgmqTVmWdfBPOH0BazBebTY7Ew/RqjLVx3xtgatqIVjdN1nK1uXWWJhswXY8D3K5Uw9WyccrFs1079ypErQKcU32n5TM6iOHwtLSwGO96ZHXyiCqpaqjzAisN1ZwJKMkZOTVelOSyAEKFp0FKGEx70xfFVcDRDErAyuwyHEG0TRPiqCFwZB1HukIQRHYK5wBcq6XWvU/VetqZ2bCDEd2OOCjlMA9rLiwMWxyeKJxDQXBZTgneDhpLgBBCOAGOPt/icxpSp86HRpA0kQD4+62e8fg8L5+93m6BWL1jCSxkPAhiL77PueM2KSPJAhvHg28TxszxskrEsDjw6pSsYsJ62iFXQWvvGSjY6jvOPULVgZitsDu2LKiZaDr/8smV9y62na7mls/ut0BjhtZLzqxp17o9rt4Kc9wXb7bQla21xS5fTcg3GKlNe5adcIhxgPGm42pq/93jedeQK0IoD11mQXZ1iARIskIdd03SLgJCwpQu5Mgvkx2wIBNMuZ5LQNRVaEDYxF1E0ACoIYcDpVCTlFhRVjk8ix1kTKo1VQVDk9sQQloA0BJFJIe9xqt2Do1uRikKsWjtCLCq7toI/VeZCPI1iwlwQaaH6y2Wc+jqmBRmX4DR5URFPOCL/DMdao0OA5GNJ+PXZYBCn2R+3iLfDaZ+AN2IdsWXcQxEB2WtdybK1xnJsh6rt2l+1bYOYsmrTQq1eS8bRGmgtHwKDb8zYGT9amTAD0yjT1yRJ68PRZ5NgArXZli0+xhb1vMLGJ/fbvvHH8OPS1kAw4vUYeb3Fdlr/Olse7WSMXqIuNil+Xwl1XWbTaB6qmK0i2idfxXRzr78b/+CRK0BH7XuDtRAJJONhFh+N0UAQmDyZCTmGDf6WQMnBDBG5+HAqc4S42lEh1Hc0pt3utZnJGpEJTmUbu53ASH5SLEwYGgg7rVHAuZVQJvAP/CxCvaZCZkLyQpnXMFssisDRtnYivTC2iMVvT/TbMSuOJ3qq2Dj1YT1dy/AJiLQyQ7Zr+GE+U8C9IlhHGFXSXEfreX0ISAjfgR2dxYfRdeMJzBobwwPkUCWXF/IkbVHbamtWcYyree6hYm2RvfhJGds65LUn92BCEeaeRS3W0U4UJRPE90e4TgIaeBD1hoJ2pjddbGKO8Km4lg+nWRIfibVZByapWASuKOIdl8ZoxtVhZ/SeasvDi52gl4s5hAeHvczmI6KVySowF2XmVZu0zqZWxayH+/pky68fuQJ0/Nj1zmmLxpKo2jSDlwOMOWLXBrHfCmYyGXZDoU74GsQxDGNe2BksdgAB0oLJXGQz7B58obYkpoRoLE+lTKIFjZJKWj7dsByFfyGchii2MIjj2sQ0eZphJq5q2fS0MyFNHNFknFZ8vK9ZbtrbL3irveq4V2GCcNA7luJslm3PvmGbmBy0bQceti277rR8I215goBYLGLhqKIvTTp1ZjhR0ghlBAnZQbsoCNS/wWJYrJ7kcqKiVud34daxkLvME2YcmNrpSfy1nFl3V7d19gBnyPlG0BKY8TCS0yhUrANh6m0L2r6piu3EpIU8OOn4OBWCijK21BdIWX9yqa1oScHaXGJLESDUClqvZFm0ThEHT9FlHiErIUQl3AD1/anIHXDhhLAzNC3a9Y9bPnTkCtAZmbcgJCELxcJIfMbZ62gk6cxWnbC+gj1Opwnzua8kwhMluigyAQXnsQpvkVmTvyR/mbBYC4g/kEJV+4iOfMEcO73pHEIf6p3gHm1GRAXoGEBVFZnUMqvlQyvJAU16WqBZ9Ch+tw+99/dscd+JVvfEbejALhskdJ6czNvE9BSTXUSzzdiB9D7buv8+i6UqlkyFuDrhfJXVb4rxKGdXw/RZWxCHme8Ym1Bk6LfWxAo0S9JypZwzHQVvGggix2tEczjvhQysg85ea+8KYF4mEfQ0mwftw/BLxZq1R/2wLc1G8ZuG+CpFbSXMtM9L2TWC2o4AXXbcRXZSzwrzsClzMzkAWDYLmjiDySogxCV10MekiuKqeZH/JmrMvOBI4KX9P5U8gjXQJdWPIjQFJB1UFcHwYreCQoEJI4XnyPGrYhoE1MVAzVDWqGxwWTQS1syZPxQ64TcChuAlgi0O51nUezTmhcgmR9cswnqp7RomxE0UGisoHAZMRxNUJ2yOBhIWD7Xa1Rdea6e+4gwbHRu1vv5FxPNlKw5nbce+ARscnVZYBmUEfwTfQ1HcdH3MHtz+NQskiNQiAQRAZiDrHP6QmjAw5iBaRSFzd5TehgeaNjRWxSlfZVngh3R5GpGbcdGi/Bw/Do42Ub0aslSK/owAe/nijGWy484BD8gXqmH6CAg8jMHrR6PhqGfwFQVqdkVSdkLHSrv0hLOsA61URsNMjOdsaipjk7kxBxEU0I5yvgVzOGFxWIf+FryBQ82cCDLgq9zffxz/wJGrgc7JfBABQAN4tRu0APT982adUHlx+uJRwtEQk+XJ4w/JVpNewCFUeoDgBp8AXwmha1IS09W2BIHqwi+Yco41CgXTNOnC6gpedw0aBlE5E4OzTlgdRCs0udDK7hPs6vOvtlX9q8wH+itgso4WKWUnbXxomLA3bGMjQ7YPDdQMtlqBOq0qZqJWJQpCYPaMbrTxyh4rBcfY/Qirj8UEcfEFKoxb2A2pBDYIOtbGpqqE2wzC1+OwqnIzjQAhmGyWOI0WgpEY8zEr1CKvCQ2Xg1tDBQuNr4PMF/HDclmcbIDBWJxgo1a2qYkawtNq151+sZ131GkW4D1ZBH5oPM3PIEIosyXfBuxM4uAwVEWyCi60reaAT+GtDnCVOZwVsM+ljmABOjP7BjQLKhdbnSenlCOU76AAACAASURBVCb0LpXz2Hx1eo/gs7RZqo2JJfSW75MFw88XJnEoiUZwilVyF8YU6X3+IPVYgShk/UFSEmMuWgoFkwBxSo2AIbFz6zbJVOGRlIPW37rULmTCX3XiWdSbRa1Az8Qq6t11Iy0XccynwVQSNj4+Znt3bCFGitokKZB8GXBQjRSAHJQy2T++yYZLu2zKtx9tg29FNBn3t/D+Ay5F45N/ogIC/KoGOM9RHUuAHGAnhgD7iN6m08PWpSYPaILdg7tsujCKgCkqIhpi4StERTGg9kQU5AZVOzidMQ/Oc387uFlLzTIzdWvJ99gHLr7eFvf2WwiMaXpyApM7bnv3j3C9HPctv2+2ZbGEQr819gaaXh65nOVZ7YyQIWEKTJg+/DevfSpxBIfxl/iuZ+c0EaAI2sXHDvVYNgtYqPDZF3N+TZgEYQiYPRyA0MUuGpzYigNdQFikLTBlOKkhYHcfOJD8i0odXwpkG4iNJGMnWgfEGY1Wwt/B0wGiX2THrjjVLj75KlvS2sYCk//CWUlPIHTs9gDf5ZdpIFKLAwvs2rbdduzcwuwHbRK5LlI2UyUqxMlyKPPAxGYbLGyxWmvafCxejsHLnPqgWLiEaS1ii9uPs3VHrSN8b7PlvXTb4PtiCGeTvFhbG62ApY2IBnft22QPbH3EHt3xiAP7MkV8I7ROEqGMJgEi0aKZ6TIKq2YteNVJoIxjulfba09+rfXilJfAzvJTedu3b4/tG5lgQ2IOnX1E6+IQC5mdFyCXK5SOkyDxd0WRl/OFmHs0kHypCMHMb/neduSasNcE3oIQVBioUhdkw4thF3VJ+mOkF5zvgi3yMQHdLYsB+2K2f2SH1b0TLtQPkAcKBATiBVh0CRHCUpvBNxB6HON5ynacPa8S6nrgCCXs/W/9IzsarMSDQFVzE1bJTrAokzjsmEh8i0UrV1s4nuS76pYeHbfp0QnbvWun7aSdS5C8lidIOgFTmhfcwA5tBiu2v7TV0uEB8+PMjtGexYfwJWOtFgslbGlqiZ1LNLccQRF67CcpLLPh5x/cgRPWEI0WxgcG7cnHn7LFx62zDK8/vGmD3bb+O5ZtjFsMAfKDYSn0l7/X5F4WJfvsdaddYKf2ryXNAiQB9lWeydv+HQO278A+/EQiQQk6Dwm6fJ1ZoRFhQGZKGmg2rSMHmjjUCZuE2UN6xYuJx+DaJ2tHMA50efgNTAh+DBpHCc0cUVcOlUuKCcGgVa8QUnm9ytaTIwv6OtEMVSYcoQPy9yAYSjWQ2OD9SQAzwnxCXlxcF5H40BL4qiZo54ITrrbrL3kzn5fgTBGMZaxJ+FbALBbwObLkstp6ei2Gz1NIT1l5Om279+6BxoqTmpkhaoO6wXim2dXpNGaW3c+AnGNrQA9DjT2W8w4hmL3WGuixFmgarXG/Hbey11YsanfpDpmsoPJ2fKbKd4fbOy09PYP2hV2A59TavQjtGbBHNz5pD29+yu7dfrd5W8pOi07NZIB0anby4uPs3VddZz34QBWiRSmYEpp5//CEDR8YIduOlsHHkXB4EQznKGsOJTg49vp3TT4c78E6OmFpsFmqUFLGCyM23hy3UgCNzeatkNa4N/aNI1cDXRp4vcNL/ORhQnBtckJF8YH8qH6ZIyUjFSnVZJiZlTC0hLj8D2rezQtmBBrrMvbMhh+TV8e8FAukM2Q6uHkwYhztFlvT9wp77xveYwn8EWX2y5lRa2an+SzONtMj51zIQDQRt0kiMAGa43QOS5Gf27mPbqQIUA3KhQczVsLxLqJlZBZqUvVkXxUOV7hAaWLYgvvK5KiipAk6rP+oPqt3ExUeh2C2ReE8RYm0EGreK58uRPZb0eE0+cD0dNbirZhccKctdDHbNzJt2ya22YPABIZG9RcDdlTsGGCGZTj+7XbK2qOsAL6VzWRtmgTrgTGCB8YSIN+lVIgS0l7uS/nDJhGHNLGiNvVIkR4qMj/ZZtEm6wcQ/Ck0Z9b2jea5RyWX0UoIIlGCPbXsW0euAJ1fez03G3JJVAlKJkv0w26KkE6QiQIVdKCf0hrSRC2ksFOpFvwLTFsj5zAXhbcC5JTFF/+srrQFvov8jGSo066/9G126upTSUoqn49Ty87zVEEayxlLT+X4roRNom3q+CPKkmUn4AP1pEhfUBVx1/1kxfOYtBhAYpYIiokHgAtBJmuyfUUSI1IGAKxaZBCz9sDj0DFgFuBHveb4c23psqPs/umN1n1ct6276CQLtkpTAg6SEpmcmiBvR44MB3mMvozSQqFEm8N5RkeIADFBm8Z3272b77QYgt8TXGLRRgKKR8ha0UjLOpLWQpg/PjGJ1kHDMIdqeO4EBfijgoZT2OA2DELhwFfmNBfI2nB1lMYO45Zh3MU6c0gUrDzY1DhzjYMeJ7pNxjADbIx7+7925ArQ2YXrLRFvwd8gUZlNA3Qp3G5YCymJEMhzEW6M7LOy5zLXrak2NFAUdQ8aDbErnyfPo0NulRITVQOMpkluiIwVOaR2u+D4S+31F1wGAAe2ioPswfzJH8jDKgziiOZnsghKi6UB2ApFtAiL18CMlngtirbY/+QO5++UENIsgGYSP0ZO7bHHrrYnH9lAugK/iYjFcYP25Wzm8a040WXMV9ze99p32J5de+BlD1mZzPuZ151q0ZUAmAhyCL8ti+asYWbjrT02PDLskpgVtEaR7xOTYIpr3vrYw2iYsrX7U0R45P640bCiN6RCxDJlCJUiEWgT4Hkvf9frKjSQb4W5BJuKAjoKDvCCSW2f3mLbCjvRODmLgcg30PJpkrY1TLhSMFXupQa+1YJgJwleZjCvd/ct7BGdC8oHOit/Lc4yaCCTUyDi8DMxDVRrxGXfoXZyc3oI6xFyLAGS01wAXBOtVGi1cDA0s+PiiA5RgSIb8yXsugtfb+euORstpEw8woNaD5GYFB/Go53qGGnCWUqYK5G9lL/K28jQCIuask52eCEHist173/wMTRkwPoXQasliSrTUMQnyct3AtCroFFq28ZsfOtuF7q/5fRL7QQYfU/u22tbJg5YHiagf4nfTrmAoj2y/bU6rVRA1T2Y7UBURX9k04tAiukxm8qlHUi5/0DWdg0ccAzBMABWhJ8Y7xWNRUljMR49pC4C+C9KQUSZx5XHrrBTTj2B/F7GpX38aFflDAswHrKM9cmBjfbd9d/HXE3hn4HsAw1UccjHR6aAEbgWJLcGgUQHm4rpsrHpvD2+5AgWoLOzr3ehpNzgcARMR7sFv8KDVy2qabk4q3mEfCXiKZfLUra7gAYpwn3wksoQ50ahvHI4uQy+TzFq/+M177TT1qy1DnwWwQHZDF0+xMuB+OVFAGU6hLEoipJwpZngyakZG9g3BK6StuNfeYL7zhrO+RTO9d7hNDs0Di7UiuBVSehO2tTYsOUwH0U0RxbHeuLRPTY9MmZnrFxr7zvxEtdMc/3AJnsyvcvqrWTgU2EwLUwQ/ov4SlEirzitgCtoN1mgAqaRwM627B+0kZG05Uan0KIBhCYOSQ3HG7MoWq8HP0em2Es6pY5gFgt5S3W127VvvMaWrYYyUsYf4tSfoBxmAhOZVPl6RYIB4Ve3PnWbPbpvPTDCbATYBMCdnlBQwFwibHL2A6CWZWgr09MN27z0CBagi4pvtxl2sgKati7oC2AjcnxzBTSMtAbwvKdJ2MsEJ8lbKEcmhnAZQVC0JUKZD3zDz/PobzRBzXzFDnvP1R+1VW0dOMG0Wkl12r6ND1iE9IIfjSWNF8FZTYO7iOqRR8uUEAIPwrTxKfr1ICL9Rx1jPWtPsb6jT+J9RcsgKHuHxtBIOVR8ltwSPkMBovvobjCX3VadKNjG+x+3JBnxDx93gS1busj+/aFbbAspCCTE4mjYlPjcUFjjr1iKtvBbe7dornw/QtAgWlSCczLDkUsjkIIYUwhz1IImDCXIDWKe/ESlHheWK2eF869xsDHyZOqXr15ur33DVXbUCoBENMnw/n1k1znDHtBTJh6yMJw2mAlol0e33WsbRx+lbgz2pqgisAkQUwBSeEP4QnEIadKQRdJF0yRqtyz79pHrA11efo9NpLkRCOK9i6LsyjaHwBbk2zRFwcCOY/+F+gbhHivzJf50sUxUxE3KnPnwj5qqVxfKCqHMRwHfWy/6qJ26fLklO1fZMLmg4a33WmF0yI4+eom1K0Mvhh7vr2FuhgbHoHGQAiHSOjA0iF8Qs3OufCMRWYdtwHRt3vaErTv5LMZJy99J8lYsYB4HVZFUvTRhD917j+3ZuMsmQX2vWXqCLQVrenhsl42kJ0ikMn6WRy2EW9CuGUqQ811wnxiDQucagYEfJzqIdhWYOZMuWm4KZxonKIUPkuzgfDO0lPJq4rdUETjRcmtsnmyWgkGYBKlUwq665jI77vhVAI7K1eA/jUvgh8G3CuTd2ERco1wPuUqPnXufsK2D623r1FMOj1KVSDTcyvWoNiHxGomB8Av5JyARLHJ3+N+OXAG6ov4ucluEs3j84hornyfT0sARDDril+6C6II8j4SpxvMi34tOqhyQlx3pxwGXHRfnWWYsVE/ZO1/zfgRoBc5RB9f32d4nHrbM6IAtW45W4rsUhjf5bBA/YQz8RIuITuE6RHOtK+zEU8+2f/2Lv7Tbbr/DDgyO21vf/y5r7yG56na/h91aRJsBAyG83/7q123bQxssiZY5u20xTnfWRgkI/Iy3CiKalYli0TsRgLYeTFCfyPRoHKizqswIJ6lYxdQqQ55mwRWNoRatE3PZ0t4N1QWzLYamO1VI3dEwR+Uczu8Ec1Wwiy6+wC685Czn6wQw784kTxbQNggbKZUGeFSRceJZugRzcXrYNu64xe4cvNs510F8S2FcJcc3R0vDWohTrqGKDmFsN1b+4QgWoPCbnM31qz6F9RcpS1TQMgw7+TVBHE4x/jDmDsMQ7iPqpaoXhN2IbqoKiSZIdNORxMzaY512wspT7NRlaANyTMn2JbZj406bGt5mbeTQ+vth40mX8X3jk1PsvjjZbJxOyGb7d47aK199rR3YOWD/8r/+xjZxNlmFibz+3b9my5YtBV/CbyAqHB2lhw58YoX+//B3X7LJLVutU3kwJp8YwPkpeBWWEQ+F8Lmd0Lsd771jcYt5eommYBwEEdomZtOLaVHIrbZ5hRwplRxlN/gfRy1Z5iKpGBpCjmAWgBWMHsEDcQaOrqClVJp0wknr7NLLz7OWlCIP8bwBY7NFONZQNqhba6K962BW2mwekqkVSpce2vRDupjdC9FNDMwE2BbXRaMRhpAoRgNFcb7lQ/F9Pyh98cgVoMuDb8T3mBUKpSwEHIrTVERAJEDgcUyiODByG13NHmChoiomCo2jZJ+YhE3C9xBQv6KqBIucTHTa6WsuJlFrdvzqU6yW43jJA9sJg0u2dvXRCCCmjuv52fmKgkr4IQd2bneLv/r8q2wGota//uP/JW0yYl2LAe6OOd466F6vxK+H7xjPTOBfxe3e9RvQQP9h/fhoyDrEDJx/BIWAziUniS+tjQ3QQvlPAmHvXEv92aIEDj3pF3GZRf4ScV+HuWnjEH1NTA4DA4D7dPdAsI8RTQXw+SB/oaE8+EHjHM80PjrmIqgk5qv/qH675vqrbVE/CVm0zzSv5zGFQ+P4ltF2uE5xV2rkHkAI+fSk3f7Ef9i26a3gau0WAB3PEZRU+anhyENMxMS2o4UCzPG03Vj+ypErQOfV3nAwLyNWSp0IrAZ4VUc4xPeRYlJNUzEPRkG47Kins5rcpSi0CMoopcRgVJEgy1YhpEmggpOqHC2Fbe1SqJw9K60K2lvLcbrhsWsBysCYIIRFcFA7uxY5VuLo2AEQt4rF4RMf86pzbeceEOgsaQ6c0SGOJdj6xEbr4jREVXCoCG8H/77hGz/AX2GsookiPCU0BcE5FWaqMgPjIV6KKA/F7g/HSFWsoSd1e8whyC34QRIcoewC/wQw5rIVfLIh627ttbbONmshqIjokDzO8qigzUrcW57Uy/TMFH5KyFo6U9ba227v/vUPWA/g58zYIGzKqo0TmKShfNSIwrxU9UozSpvJ7O/Zv9Hu3PoDy/mm6XICa6BOb0TSGAINa+BgebRfO5o7nmAjlKfse4V/PXIF6AxwIJkoRVfKFpe5eVdJwU6vYGPYlI5UJopnCSqF0NQo1QhBkqjhqEJ8wDQWcG2fgLW6TTEBOZpzRkiUhSBnlSvTaCztQEJohcFEdcvgNl955mVWhmTV2tPOQnbY4O5dLGTJtm3ejiMZs/Ne8wYrovr37NlPQnWMfB1ON6ZhBqScXL09cNNttuHRDVBB0YIIveoWwcZZbL91QpWNqAKC94VE7BelQ2NOgvCubgWNTjlaq4hySThAoo5I09RRvVNjaRseHLaezkUwEjtnUXc2xbYtmwnnVbtG1SnOe7ECPoUfFyThHO1qBXY40S686Cy0I8zD0RH8HhLJcKtyRFji94Q1v+y4XJnWyo//wAaKW0kGT1E4APmf73fVKDqMmM1Z5rkkZ4PEIfTn8lN2S/ObR64AnUcqQ8m92WI/ocgIBYKj3aiQcyqtnA60TlR7CaRYhPgkFRzxMKExpaLisQAdU98EBwfUNVMIMWkyZ+S8iNaaYCQ6NKWKQGohG+zikDdqZ60+3848+hQ7aulSl5zdt3sP389SIZCPPbbJUt391r54FRowbAODB/AbYEvyXdsf32hP/vgest6wKMVm1NfDbvTGcDiDkCFwgCNkzCNAD03qbbyUUoTZGG1R/Biir9pSypzxL5pouhhAoswQq+5AvzzgXxqzM7h3wDrb+6gF67ZWhC2Hf/bAAw/DGUpx761ESfg1fEaaqKSsPpqsravTTjzpWOvtSuDLUGeH2WriQE+RltC1AQGcKdyzf5PdvutHlvNnLDc97sp3GqoswTeQhlJKSK6CK9gU4ApMckfgSMaBAteCNxBhwOul9I6IirpvtAgYK/gLeSlqt4QZCxXNQjZr4EewOcgBYdhkxoQftXjoGmZMOHXh7J6BMXZQbDGVCEs4QaeHhQ9h17NwjYb4zak8Cv2pjVrTv5ra8KC1dVBKTXpiajKDeWp3UcwAIXCZiEzwv+CBiemcbXkY5uH2vY5a4kXIIypBQnB9mKYm0Q+QsKuWlV1VXk9ClvIlAQPBb9AuqWWd5u0jxwYB38/3CayryRdDuCMii2EqZ7IlhHk/Da9itqSzz9rb2l1d0e333W1dPR0OVIwmETrM9zTouSpkq2iXGiDp0WuXgy21QjxLOI636uKaIN1xTG7AS80c1R37Rp6yR0futzF8uBI4Vh2YwU+0K0BR2HYdSkgDdSrcLcC9KCF7R2ihw/j3fmeWVLIAj3Mbb8BnIfejxWJRgmibAg5yBhCLnCY7RELFwogLLISULhm4L47o1BCGwu+uNp8tTwVtTcdyV28VDq2wzlAbtAov/suMy1flSQ+oPEfVDTW0nUdFdDJJhSlL9bbYuReda4898hiQPydHk/8RTcLVulP+kpPPMVG1wHjZZdI3VDLWheSGKYSML8FcIt1yxlF7DtcJoT2FApfIsoZZcFVsKJLyg+v4KU2Ko3n85KGCOgEZH2uGKg/5VSqFLqE9t27aZiFMY0eqx/r6FlGJ4bUHH1lvrYvbCfljc5wnwMJBjubu7GFOog4fqoOLtfd0W6yzmyCC8nBwtHY0mRsLAr17fL9tHngQAHHCpW1EsnOkOKCjMNpcObMKNfOq768LzsDkSRPdFb1hAVb6J5fw2EIKUO66WVK3MB6iq0oJcI/BY5YBwwAUcQQFvooP09UWo65LWXexFOPudxQBWoOpWbd4DWXCJGVxBIV4qCOFF+7yFDTV4RHoCvgLVTjVcr5hK6OyMY2EwsJTouS8+pb3u2hvjDzYzu07LQu1QslNKmisxDgMU1rHnI0j7HvgEa2E09NCqxg/2i9MLbyioyp4VCvotx9tFKbqQzhQCGlHweCDAAISfotZGYng2AIixWEUFtNZmBo4/pipMtiWzPnA3kE0VMzaF63CbzMbHt1lW3bvsCU9/RZsVyqFKJDuZKV9aWitjBvgUkWHozP7AUS7rcp3h+jUEUZQF+NLJTvabf3W+22cDHy+NO7q//No6kQK5jZhrgoovU7oVUw57erCBCJqE4WY99v8C80Heu93F0wDvSn/Fy42D6uTBDtQYaZorMKcg5gK2Siv0hlMmxxBgTdNCFCK2Ho7Wm3dmpW0v2PnAOsroSkmvc6gUOGh7LuaMeTguegni3bJUq7b4HnkzvUdCkqjgd5G0A6pDhxWpHXvjr02PDRhHsC49FDW9iJMAjhzmJwSOZc85mc19Nkg/660Qz0BQQ/KaaeZgRZEoHE8TohNJKgymRBcHI98FWCGjvYOUPA8NNZeSnxGSdq2kPWO2s5NHLmgmnyEaQacJk8NWm9qmWWTadtT3mMVYIXeRpc1yZ816C20PzhgTUqvg0XMIW1tJqGnNKC79rZ12Wh+1GFpCSK4zhb4RZjHBgh4OcBPmW73HK5XRbN396oFHlFXFkYk/YAiEernSObWcOyEFxHDuYYXN1YXms7xvu8tmAC9c+Y/nG7D/3dCIbBLUZkiBsdrkeigaUKsuNBY1bW3tkQp2+llctBCAh5dVWUBX0pIsqI4MBWVDYMA698qgRG6W+O32q6InB4nE52FdZgBEylRm5UB0fVigtSIYWYqbT3pgHXRN2fbJLuWkP20E06xHz31kO0jgevDHFxx7KkI2bAN2pQFVhDl4cBLt3UALrakSJx2tblqVDiVtnLpMkfqiuJoKzhQpLlzJ34OOM9SXhNtZTd0WRHchydmaOY56Zo7dHOtxyHsH1BlCb6OUGL0IZusYmNpTCul2QFMXisbIEHDBPU38vK+oo3hl82S8ZTj03d2ICzCdMQXV9MK9VeKYTV1EmITbReCOCfNVhWJn00ocFa0FQnYTc2FdqLf9/0FE6C3jX1Z6Jbj+6i5gba6yl0UqsfxHVKQulpbktTOJ2mShF0Hx3AeNZrIh6A08GtUWVkgEahJV8sVh60o8sKPcF0y9ILTaEqJqNmSyPjKwlOg6Bh9ZL7xdbL4SU3g/1bSXWc0u+2+A1ttDMrIr551hQ0gbN968n7yUzS3xGk488TT7L5HH7URnPL68qBV4rRKgewmDZNMROy4E4+1xf3dhPPgSipiREuW6PwhGCKIwyr6iJo9BNEoM2jF3sX91rNksYBkx8+O48coGs3hk2QR8Fvvu5k+Pk+5OrICflwZdmSlTGcynPwImypJZFagIGGcUqREG2XZveQP6UlUApDVJkqy6Rp0OXOblXmoEML7ONujVJAvOZuoLTIHYlfKkVbEq8Za4ZjH7o4sdDL1/T9YMAH6WParLsxMofLlSLaQCZbguIwTmqgqZ5ZdJChfFNAi4bRqlpQecMAjrMAGfkkV7dREAEXscm3x9Hne55orqE0SghkC11HjBUVKoozICRc3uaJs+8wkObH95qHu/szgYstR0nMv1R8XH3+arexbaXdTlfHU4G47/xWnWiepj12De6gHg0WINpoOTZp3GYtAaqKVw3KXLOm3iy6/mKgQ0BAnPkASWGF3lWRlgAhHzSHkmwnPqXGPMaIm4UFe5iCMQJXwi8YZU5AMvLCZCmMcz0xZGu3x5//4V1aio5mCB+FCLdFuhH+CaCqNAxACYCw6fCyO8+QLU3FSa3GbKRCCgOehohYgUq6CD85zUEJdkGCrIwcnAqFd1SyrCQtgAu51lTKrzu6gPdix0DjQB364YAL0gzUbnSAoh1DnRtVMocaOKeLwFlVQp2J/hMTxolGtNWXAVXbiuGCw7PRpnnClcYSkep/+m622VB8gJWTlVEuziU6q0HS2e4ZXzykiI9qanhixmZFBS5WCFoNTNAqAJh7yB656s+0l2rl926M2BO117YrVVhGFQrA/uSsxICeDMxZcDWjHWWaJeJt1I0SvvvpyO/aYlY7s1SANUUaQSpNjaCMSo/hLBTL7Ku5rip7CTs+j+RKE6WpWlR2bsCk2jmNhMsbFR6+1EZ4bIa3yo4futvt3bQB3AoSkRChCLdxkDqebIsZYVIWZQuJhMSF8HmriRFZUNOZFq1Cz6NiN2mBRnOwgVSx1lSFRPjQ5yfPiC5GP8WhTQczTvKba/XZv4rsvPApTO5K51oOuO4ZygQ5ZOjQK+8CNCyZAX2m9zV2fMjq3UyokROUAquePWqxoodUSRXiEsktO1uYK4/RbA1HBspxfZeUPLVVxPX9cAR0FK+4zRBu8rykJ5N9+JWJVSIfvNDY+hLqfNi8RV32EyAjNcM7qtbZuySrbycnJt25az0k/+DHgMyEcS3UEU8cvOeuZKNpiddKm/VmaM8CYZEztSxfb666jVqsXCuz0hDVIPYjPFhSdlgXMABjG8eGEJI/sohyIOrK2xX2uGmWa71PyOEs+a//wkHUuXe4KAw/s2U2z8gN2x857KF6E4QProFZmDNTVe6CxyMcS+U5aWP6PlwBB/pUaTJUpfU7EW13BYB5hDkJf9dOL0kCqq5jJAih/kc9NTgJqYhLFCI1jvqL83Nz83vML0LzgqL2bNu8sMWI27ySBUl7KraGe/uBNCyZAf+v9rhOcGvZeOSFxghWJyMQInXYC4iR6timmuD8yPa7MUr0A535cexVXVanmkkwfAxYgpvc4QZurh5JG0o8eCq8Vrxbxg9IZzJD4yLvT5h0t27ply2xd72Ic2S7bMTNqX3n0dhukSaaPAoB2Pu/q9GUKydlVqdlqf3WP5d2iEs3xHogC5Nnidu0119iS3jYQahZNDUPhPqUn6G9I5UTrsl5ybVkb3DVsS1YcbbU4oTSaqIaA7R2ctGnovD511kKz+siaP7jrfrv7yRutwplpsZTI79BRi1SoqFMZTar8YRKuWSHIavOCgNDLMQDcoN5JOYQxTPFlgEQz+IYrRJBvpBZ/MbQRSUNKlWAnDBO9Br4WXwAAIABJREFUtQQgsmnzscmg7970QgTISQbXkcbBxDv1iv+HhM8Kj9ZQQuZKsH795gUToE/mvuqcXC+Osdaz6voaatHlVIsgJhWsr5vt5DrbeGRWul29k/6bK5LTbwmj657quqTO9lCUcOmh307Q1ClVzqxMncp6AApr5LqCONYzW0etJROw4/v67Swy8GCR9uMn19s97ftsvJW0CGSvAosUwYENIkSitQsdX3xuq5UhYlXp1dPJQgXFBQJCOOHYdfbqMy8glUHVLFBDnUqMaQj0WElbve5EBytElGGnXFktbXJEQSEKEjdtGwIuwNknYuT/QTc44vOpG2xgcpOrPBFMoFC8QqpCeawozR3CmLVMmiiNrh9ehEwNPAV5VBC0IveksiTVfokdEnMpFLjSNKoIqoQKRkR6Go0PBhcF+4nQLaWkQITI757Ejc+tgaR1tNW1TvHO2fcCuLouYBIoNg9Ak9hpTpA89qFbFkyAfnfiX5zmUHbbteOdW+h5rTGvYZzMzGkb/S2i03y3fCcY0iyzojVr7gAS3fvcteda2M39Fl9GEIHwGYF4HiVw0Q4NteRFa0XY+ctoj9KHP5RnEm7Z/YDtOC1tEz2QxAiTcuxatcZLACzGcYDl+DaUZyOPpvo01bG7XkYSXEqUzjnhTLvg5HMsgTOfHdpj9QwoMpHWyuNPnMs/eeAXIbjJFtuB5iniV2UQxBwawod6USXGcGGH3bvzZurcx8G0CMHRTCooUA9DaetwDGYhrf0Uecsxds230Cweqn5rFRHoyCcS9qsUSlqlDcBTjT4nJyGmgdSL2YnOx2TRJxHV7EBdosQwZvCu5PefW4DU0UuCIg1DJa7zfaRxnOXggcl0AoWpnN37H751AQXoH+cG95OFntVAs2W3h2oPJfpcyC8qKuauKud57j0OQ3KJwNmhqVm3U1/aDIReru3v3GsSqgALE8Qp0UlbTsFxPb/qw9WrGtVbeWK/LZ5iMvnMQHvVbucEoEpPmbwbGg6Ac5pehXUcTbWiibFbA4Tq8ls85L38ahyOEKt/osyRB2115alX2GtfdYFlBjezMAVnWnwImTw4Id4ZKLbeUMo274MdSQcQLYK43/5mHDJYxX70xL8CGQxAvIf6wXdEEFo1oMiDsIv6EqLlb4ASa+XUZntkz4brpq4mHGhcypNonhGXnKJLNJaapKuVjGZlahwfEd+zhZZ6FayBmlKoWli9Adra43Z32/NEYRIYCQiNtmZ7+uGtuyQ3G1lJTv1bzTKkgaQE7DduXzAB+sTkFw/6KPOaYlbbPM1zZ2DzAjQbgcl1ns0az2sZgV+avPkITI0LnABhTlzbX/HreF3dN+QjaSLDYgTitFeFfTQg6eNQZ7aNWADSfApIuZIs2RBo810l0GDmoauD6lh2dx58RfVlQe1cEO0Iz7nGmkQ1Uei3QfURAiPKU2nrhd4R9UTt3Ve/y9a09RCBDTHZ0D6gamTAbUJQOcZI5I7RZSPXJM1BybLrosH1q56KPbzzVtt04E4ESd8ZdtUScpYbcxTXBo6x2gMm8IsCMAJk0vKg1EWxF9Cq0ux++jIq56gKEjnMJRLVEqAgSeka7E8vmy1JTjGbVn5RXeEAVFEcIfC4gZNueW4NdOirzpnW2slHVQWnfJBZ53n+4bGP3LlgAvS74383qxlcY83ZBgAueprXJG4g0kj6JSHS+GAwqhG5zC7/yZ+Z1VSzJlDXcn6ROKu830Ve+k8+k4RHEZtMGIsfEqMRs5TNjAHspSnhGbFahD7MNao1UfVVwvBJwvMS2oYKYkJc+RvsYDLYasYZx7cR4xZyhWvymZ0BUESDdJKzUsXHzMwIykR5Lz+H5i2yC9ZcSL1Yt+s4n6AzyOToXrRBgs8VbYRFS3PCjkcIPOMqIdRPDt1ju6YfgjtEFQoYjvJUNWkHSo7V90iszUJWY6HwkBRHmSSi3pNOqwGWMCeEBGc4nqQkqUP1d0UoMjlyfrPN17v6aQNIdl+dWme4QXWAVf6LghUwJawC6Zfcube/cAF6Ae/02MfuXkAB+tufLLrTPLNmR7rDtVtTWsOF4hKKWROmt8w7y7Pu9WyLEmkgZ8rmfKGD3SjmfKv5sF6RnKgKUR01IKBRJHWqQPTpAqcvb6vutK15OnGwE9XEyoMgqVJUHUC06eVjhSG06SyPsPouE/PW6O+Ypd3c5LR6/UJdpf6rJdnJoo9BziLETpHjykasnaZZ5x2z3E5YfRrsQfylBEAgxYx1tMIOKj6aUF/V73qyPkWLl7uhx45YmfYzVSHq+F4eggv5WqKUuOw5JkkJaAhAoMvUialTLBUqU7SzQ/m5AKiDXpGysC0tquoN23RxiAgPAJRejArZkyDznW0t1NfnbfduKCi06gujebJosRkqgyfPueMFiMULf4vHfvPeBROgT4z+lTMrDlk+xEmWIDjsBvsqwdH5F7ONkGZVskDHGiGitNGsoIjRqCTsrKnSQ1UFrlmk+5dwn1loQmo9AtCmnJhSIVW1kNH1WfgajZ2eKG+xPTSMEtlfZdZCxnVGh8LlTJbUhViIcH+UIRGu0toK1kPH1vQ0OSpoHzIxq1b0Wh+ktGx+yNq6dWBMni5nFVuB9rrmNDhC1IXtHu2Do7QcP7tpy/tW20OPPkn2v0QvyKRN1mgr0yBh6sEM5tWibxb8FG2kTupd9W+i86rfY4JqljoR29hwkb+F5CdgcDahe9AjiR4CS5aRBiJIKeSIHpXS4Mz5EmDjxAgbZlq0DdI3FD5mZ7zcX8XWru23FM1KDwxmbNfeCZu89CE3f025DXNpoRcuLs98p8d+6/4FFKDPOx9mvlffXJA+m4JQ6zVBFCyW3D0MF3Vc5GioXaoLXFTjcARGdVfqzCHyl0TGOXAuvJdOmQUTJXhNhEQkfAmQUgQhdp5ge3VoraumXOftBIZtR3M7zrRwJVBh0g+q/NApP/IHpuAKlfEt3PgQOGmFiJiFMCSlpfKQ40TkWrq80zp60HDQSmORTp4fsAFAQXVYPX1VC7VpKVeoOEBruqqfBCxNIFSu0wSn4W4YPzYkQCcyH1wkcYamhdDLz6IqF354g0ith4RtC6axwgk8Us4SkBCd1lJcuz3ejuBxputOuqRhsuNymOnEEQg3rbUriaDUwXyUFnJTxRxA5qcGMh6nDxMktsw4KVmaSahurvimJ0gUqGuFqmC0UWexOJHwfpaHx377gQUToN8e+pTbyQ7Xcb4EYKL7f0hg8G5KaBk5hXqmxiR4VOfenHQZ7UYVjKRCBQa4R8xDxQTQfYQdKnadyFkKDpxJFMDFF/hUhcnNi8mo8iAPCHWeHNOwcWJxhGbf7RlbtJw2ekApA3RTLXA0kzpvFIrThOnUsrNKeai1VAo70xdRQhZtpB5E7bSby4PzKNrz41sl6WwfipCOgWIb9C1yxZDDdEAbHM3Zqr4Oe0X/UkzkIAnSSRqFAwcQufmooIiRVc/myW2RKonQlLNO/krkr7ER1csxdiI7CYoapi/uAfUGO5oWskyDLvVSKqJ5RIlZTJ+hZcsX2YED4/bQBliUYD09nRQ56lQjQvMcApTDTwrAr9IG0PFSU/g/BYh8WQ6DUfCkNE+E9Ej2jevV4Xw20pIKx8/ywKVSNUkD7S1e1Yt5eOzjDy+YAL1j3wddNWmdELQiWikc5pGpafJFELDUbxmN4+rDGGEMqD7RGkJdc3gIDmKJ3R7El1GXihaESCQsK7AYNPIOB+gMT4MFNcwUb0dyJKBQeEeAHSn2nk9mj6M0N1e22QQ+zynH+q27r0nb3prtnpAD2eO6VeRp+qBu7qKDKESZwbkUgzXJYih7HkRw+xctZm4bNkRCNsDzfqIhpQMU2tc4r1RNs0poH9F1daRSL9n2PqoeqkRkRcLbUbCbRmgpi0mfyCyO/FyvRgrEXFFBiYYRkajotfhCKhjk0lHYCRnO0hibhIeN5nJd/HWmB1oijzk6ad2xtnRJm929/knbMTAGIY95Yv4icSHRHhKmuAbgVH1ANyt6OA+N1554qmL3PYGuB4Rsb6P8ml7CTx53pzNhsw8mUrVWEiZYAh7MmliaKjo4iPs8jzR57HcfXTABOnP3uWAYOKX4BqpNr+IQ5umRWMFMFNQ+C0c1BVUhCUncp0YKsOZKJFoLqIZCTifjEGrqR4lU7o3IGboMkB1qviMIHSTYZW10RBVqLAFizl1/IEUnYutk6A6/Mf0EBYCD1t/D9xA9FelpOJmGIYiDWmfxRP0Un8eroxTAagbH8mAqnHfBYocwCT6cqxay6So0HIc/lGH7qklEZweQPkniSYhpGZzkGnhQBVOg0uE4YOOKni5423kad6Zt+wFUHc2zgl5Vh6peX2kGNABU3YpydxwH1dsXh0FJ3grHdnSEaAkudhsFBnWSpUWc4lxaHG6d/eGnl5HMdNjOP/s4G4E8f9+Tu2wJnPHVR/e5zia7d0+DfqOxMMGnL/fZO65M2eKUx266M2/ffpCggiAhSWY+RaPzB1c8iODOUm1cf715YXIt4mQ7MbXkCJt6TVjP8wrQ7z22YAJ04eBlhI+j1kWtVBI6R1UHlYDfVLRjKfZTx60oqYEwp+e5RlLyZVDR09RxDY6mIW+JDwP2gaYSq7CVqCaK/c/AIqyUpijB4XMZtYJjwlH7ikYyNC6g4o73U94cppSGbvNpEF3HP4byIedbUU+eMUiT1MCHVAFRRigdQR8neWQM55s0Qhs5Ix23oKiuHT6Qjls4QLVrR2fcliwmvQFldniEagsimjLaIoJgxaDAKmrs7+vivprU4+sERpUigfGg7ZQDVJsa5fXqmFp3wiBrF6MAsIxwhQEvRzjja4p7OuaYENdhrFnC7emYSrvw10ilcD0lR4nIMadttnXPXmVZbdmyVldjtnWzenPDg2bO6L5nx6/14jeV7akNFRvGv4pwOlBUOUTu/7ZFT83mtaR92JQuQaoclx5yFxAeVB6vsZNl+55XgD7xxIIJ0NW5a7ih/ZbqVEvfCCqeOi4JMT8BndTHJEiFC4wLMVD1TXRlQDAR09Sfqx+0TEeEYwYilCZHiGCEDquyollNotWINNAk03QuLcNS1FlaY2iQBt75mjVRwmjOm6AMuIw266DBgkAA1y4P30JlLtIkBTp5HRjg1BvXDV8+RgBqBS43GqWVWq9AiDFwvTB9EtUtdggBakP79PRiuvKTVHSAGAPWNeDXUO4OXoMfhy/V3YnDjFCnp2hLx2+fTznBiDuzQqcOShtPoAkb+DfOejEukeiOY9wKIB7aDjLOQvfTd2gGHyY9HkAY+jHDfaRZ0Fy1tG3cvg//rIfrzbb1Fei5j3LtBn21OyDodwFmVnTCUUxMR3w9eghl4JJHoLKs6NJ5JRH7fOWu2f45LkUkiFsJWRx914p5TojUgLuAc/gCHh77g6cWTICuLV8E6DVDXkrNJ6EwgARrsdXdTv6AYiOdcyXqgey2clZqwpBsQRNgFmZIbur4SZkSNV9KxBY5p1eU1liii4hLTriaMLBQ8HgUYg8eIHUw7WE3Yma68IPwM3JETh7oIDqQxadG5PSEVnGiOsXrbNbBAwecAKmLlwRsZEgVG0Q3aPGQODTMLz0VKEdudeCiKkgi+EJ5arTShMbIMz4cBK1e8m1oQYF8AQRDkRtLib8H6EjlrBqm52dILZB8VO/ISQ6gEw7VBQE+TrFgGB9o7ao495Wli6uaLNRt8QrACz4/PcwZq6mldhzMxna+a4rK25uf2OLuR2exdcBTUtnSpo0b3SlHCbX2Gz9AVEZ3DlI06ntUq2dtYpQCBlDtNct0IF/MPlcnjJ8XFpkymSkJkP6e10TgYc68KaxzWffDmzKP/eGmBROgy6ZOd+FmwjUDp0qSHaBxqAuXiFCqECsRXUTwgaQRlPtJUUjXws6RiRkdGXcboq2D+q52VChO69AA0RuL24YG6OAMC7kQSl1MI6g6lGWKA9smx5T7wYFcLCYkGjhL9MWhLKriFAdbpkonEKr30Gz5sU4I0two/4UDz/WniFbUiNJFdGgQdVSjmgYHGfoG7WrK9GAMaDL5nzRpDR9KmFdHD+330Fx+zuUQulzgkOFx5anoky2LUMAHVEK1QMhO4Gj93UlbvZTFJ1E5BreoTPVpKl6w7YM463z+ynOi1p2AyzPotSd28ZtjEtpTflvaOXt00xTNOXMc0mu0zukklTI6JHNDR1qqNXYP7MMvp6E6GyEY77AJOpcJbdehMRUispZkr32vnyafEgyanx50pKWJXYJUPG0pblc6wy7iPaoTcvztZ3947I82L5wAjV7gyN5hecI80jD1lFx0R0pCqlGdlc616O/v5bkAWMUkZgjNQGf6HDVdU3R5F8DWBpKaaFXdlk67gRhOqUoC+L6rTeaCxcD+y/HOQncQnqKIpQUtFgWZlZnLcCJyFvQWHM+lNsQNlkCLzCaTGoEmqqy3GH6C+kVHTcD30eF347T8nZpC2BAgHdiSoCnBCs4jbaIVlC0XXbWnewmlQgHbDjU2lODglR6y+fRRVEuayfE8ICTCiZkSwzGGFJW4b52wKGFdswaciAqLITqW7T1APTuhfDu+VzqtA1ea9uGrmI8Ujjuh5k7O4rj1gbKd9oqorVuldeR8jsk+e2QHXfAnMpbkvpL0wJ6hCraLDTc0ts8qLH5ELWbQ+tN0Z1P7vDpl3k25DrSHuG3lhllsTTtbvtBB8pjrK/gTbQMpziVUVU3jfKbDCdAnty6YAF0xdh6OXwYHd+6AWEBC1Wqrw2yRXa7oQsy4Xor/RC9QW5cADQGikXZenyKKGCf6qrl+NiGYgao0EJBXYMfFmaioqiDg5RTdaYez3S9kTpRIjNHqRSSrGkdpD3GgyugQFRfY+lYc8xXLljgBmpyiZzI5MpUfC/+BWQq+gyPMwioIieIQK6geGi3ZspYem6BV3hQlRGtXke2nA38Dhz8Wauf+2l2Tzkyenof4TBybDMlMQKeqUNCwOOJl0OSdm6FwAC/IAS6B0yw9ym9LVqlXtvpEg3STfijijKvwL0z01waZ/2TaFl1zjt+OWRu0x3cG7I5H0vbKla2MXycOsjnSCXtgkBo7fKt4vcOdvXHM0Vk77uiQbduBJoOFWaKsx8dcTUPbzWI2AyR041BG1IfptuUIkDseWtC7zkDX3xIkQftKls6ZK5kxaSCZt+c0YX+8fcEE6Jxdx5O5hg7BbnQpCyoOhDlXAfnUnVWEbznK4vsq+6wIKcjJf34vJqw4yiLl6ejKgnLoSB4nxEvWuwyGIlpss05fHEC6IqbEp4Npca4D3LyO1G6gSkLgR1H4PBWIWXv3pxEWdhnap6uNyAaN15KkOVV50h0wpzFUSGIOsBA6TTmGUFPeilnhkBQEUee3t0NRVW2aiF6d3WggxjoKVWKGRpWiz8o86egDMQBVc54mb6ac1pK+boSfUB81pNN8kD8sAxFXlrH0mi1diQOMSRmbhL8zpjQG2fQMIASC18ZJjkl4QJeva6E+vmw79qNxhvmeJKka7i8eoqE6/03ymeWd7WT8Y/bo1jGEp2yruPYuzGAaBmUB9yABtKCutTpuKkBJtvjVeWi+96zdOufvKIoQPXWO6+wERZn2OXEgPcTkzwrVHAP02XSQxz61Y+EEaMc6/AydGUEEIpQYk+DgBlUPEDGUyTGVseNafCHJOrVQZPAQhC8fWfIAyc9wFJPH72lOwvE0OlxhoUpodBZ8HRbeJGbOAy0imSBjrZpxcBdl1/k2zBgtYPBrsuAueUzdyGCdPkIQzrCoJ5641BbRvDKdG0aIhp3znFGtPukCHZ2gnwi7ULxjaW2VIik10uBAXvUwVEZ7cJCx4QQH6ByijiPu5uRj4TfpSE5RLHo5WC6GWSsRxRQwYaNgQjV6G0ZAjNVQPdkJ1xvTnCbTv28vSD2mrYE/1c2GP3FtBzSOph1H484ALETd96YhGpDi/KqnQA1N0ED7esjx9beHaCQuYQJ1b2UMbIAsQKJIZIpcVfEi3jgMJ3f+WBmnT51D1q/jyCyVUklYnBOt/Aci4FiGsyVT7nmF+S6Env3z8CbsUzsXTIAuGThl9qhrMB+d36VuFOpnU2ShdMJxBUJ4iWbire1KUbDzVH4CHiOIPUyUpgoDQf4hqirLmDwP/Q3l/BbhuyQiXZg8tBFHKqkxuUgiYdE1E+r0Af5D2KsEbDTOmfU4rGXC5qF9TRsEY4m3e+z44zCVqHExGNmLLpekf6v0epoG5WpGCYSOyVTEhV/SOevEj42A/YwqhybCunwlyPyU4rSoCQOapVKIu5xarB1z2aFehDoqU+bOg5bxUbAoemrDjl1NGTT5uu27SNRilr1qY8yqtEEjKWDG1uDfve58cmgArKtRVdnxKRtE++6iTd7o9OwZI2rzojNWvVStit2oqtcywqCqU+XTamj5FJzuFAQ19SaqqKcjAKTqycag2aq346az0UDzQuKYhhKep5mpebM2X5Exx6p4dg306d0LJkDn7zrJtezVycYBNJCK/yo6ZE6JQ0dgI+8C4TtBbsmrsyrUxw+hSZHX8bp2Lernp0YC4suIH0PjqCw7j06talqeptGlTmGW/9PCNbTQdTUNh945wAG3UZDF3h7OxoAmOjWBjzFACTNByrLjQrZqFZqJRgPprJozUdFKHTx+s0uhVNBWEWx+jSaU7nx6XwEBUnOFmu3ZziLu5Dl8ihD+Tiufi5BsbeP1NGZoxzYlXhsQ6cPW1Ye2JAIUZ0k+k5K6Iirq2M24BI7+kBseoQUxvo9MfJRoa+VK1XPV7eQen11zXrtt200dGemVAQoLRyCEBTClHo6BEB9J2lgOf8i1CIxRmCjtBMAo0guyUGPsOgY9Sc1+GRM9DGruYwNHlJ7Aae7rarGb1pIL02OeonqwdGdOPOYrLtx5HBKuuW5oh3WiP7Nn4QRo5xncaIYCOXwJWHwCribIZo7DjZHDm2plhxBx6FS+MsQpNRuI6pA1wmvB8DIrqgFXrkqaR2Uu8Ug/DiNnXUzvRT2LK8wRUjikwpXkgwhQm0EopicrHJFNhEM0tm37OPQG6sN0VBcmbcWJXhZKJieC2UJQ0NQ6jDfopwEC5km5KbXhU+QiEFM+llZknk1Al106npH0hPHXiU/VB1CqFBIcejQKx1qCTBM4EjnONjIQ/tQCIiyMyJlpd8ieEO6gbd2iA+UE9FLG3Aavh7RPiR5ELap6Bcycgq4aI00xRVlFDtOcouGUqirkZ/mgs47hW1V0+rXCazrmC6pQPlAhpc6GzetIcKENCMIMSdajF/Xb8WpFw5FZdRp0fb5VdA6ZJc2Hk6SfiMa8SXMg41z5zuGt15x1+8zeBROgi/ecjBmdsbXgMf0UsQ1TzzfAzxgznSOzLNZflAXSwvQB4l15GioZ9bt+R8U2TYD+4ug2y2GQ4XE01+zuUdPMLIWBsaQOaiPSQSuJ91tipUThcKcVo4G8+CCrj1qENinYg/dPMZE6vQZcB00Qb2mC5wA00vygswskF0GdgO8QjuqQF5pdou2mQX/dpmQ2oBg7vtEsF1uH/IoRCcKMYKRoo5dqJR1DqkIHA++i/49YkW20h5HmmsF06GgmaUqNt4V+2A3OTg3iJyl42L8XnGgCWEMQAkln1ebLH4wxLwd2I3yNuJ115kqbmNnpMvMR+EuuMRUlQ44YgiYpc32h0crbRcCT1D22KuRTRZXubBExDHQidt2O7/Xbe17LidFt9K3Gab9u9IlnOsXORM35dM8jME9/2WOfxVFYoMd5A9RDsRDLuoLWB6l7xz4y8jhwasE7NsQxkaReYqCm6l2wBr/knDWU6iBYd22p22ZuNtEVJRoJY6rIaxFqq9ivJjoqSUyRqxQRKQTOASDqtGKdSy/7Lsp1e2uCxgd9FOyN2L13koNS1h5EO0SEpQx/K6UzKk9u78InoFeg4AWlW2aIVNja5KgwtQiSasj74P4kWoAPEJwC2oV+D47UVQX5jmEmtaAt7eqBzTmGg/tczyB1rpfA7qeQseor0kEW04GPFsefU82WQMsY/JwpNKWophmSpaLaJ/AVkzpLTSfy6CBN1ONS0Ocp1KfKnFVNGiX3MTnGoTBqgqWjIcC5dHCNXIMEgKHoBBneL9BUpdYV/KGBAySIufYbzlhhV5xKWiMwaY8+FbSPhzf/ZLWfLjhz543NcrBe2GNBBeisAyvJoENuB3Rr71S3dt3MbKnKzFSdowFoX0K0UEMgYlAWvJTEiPhUwqFu7aamnB47coALnPjsZXeGFBVRa68F0HFPZTmtqHmVPKvT6ziZ7Aq2Ok6uaxl8miX9HbZ16z576D412EYjgNC2AgskWbgWwDVSiiRGOWAOGmixuh8/Ch9NiL0q7oEVCpgMhd3gkWTLaa+HoIpwr5T/KOG00Ol2aBJeMJ4whYNekreZSeAGgXeAp6N0PhM4uWwVvQ6xX6qSFY9INfPjozQJh4mgFn7yLkr4KOM42AUQcGmfBCS3FStXugNy1QYvR8idIffW3QvNFp8yDVW2VuI7VTCiAAqkMoNf2EbbGLqxu8gyPYm2JceoxOokIKKi0uP6ae9HvX+6MmED4x679STU3LzlmveD5mXlOZzlw4mTxz4H2PCSfTiy7DNH7/CMOTaj6K1EK44nMh9xzJVVz6pt3utyQHo/dksxvP7WpfVZ/LiDO5IzNTgobC58P8S51PvEoYFANps/0uefFvu6qgFe03v1Pa6Aj4djAuq1ufvQ7heo5ypA55Bh54+4I4yeea96bV5zHPzew3y/E5y5yGv+Su77XrjGeaYJ+28pQJqkOSdQiwBWNHcEEL9nqzgPLqZDWedwECc8c9vTLTSLqIWcf78EiM5pswJwiACpavP/l3cuOQjDMBCFHeLicE8ugt+TR3jTFokuoGRTiaT5OJNJE38AtLgB84WuFeVC4jiq3Xi7x2TSM4kBmgujJtbYyCsXMbMVMb0qAAAA4ElEQVSZgCmuOOb1uz4AVrvnvFvn8ki69tvjhxloaXQ1JHQ9eFkiKOPdci3v8eT1uzJtAYcBeHq1X3m+36sTj0xsZGCrCzEQRwJYsA9lUUhSbi0BIPVLLfqchuwLfew26esH7LAx97tkn0/3AwLIVQyImMxmHENdDCu7bCOuyJIlbhH8lwermCNymAcxl7mn+iCjpWMGORiGNmCg8oG3HO1t3J3sMnNfUkkBqBQ2R0thE7YVQVSAyDdHaD53HZT1FDu2q8lKZVUoI5QVpSBiS0miLpjpWuBhS0L9bzSL/0lPqGrfkJWzCHAAAAAASUVORK5CYII="/>
          <p:cNvSpPr>
            <a:spLocks noChangeAspect="1" noChangeArrowheads="1"/>
          </p:cNvSpPr>
          <p:nvPr/>
        </p:nvSpPr>
        <p:spPr bwMode="auto">
          <a:xfrm>
            <a:off x="343601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7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167" y="0"/>
            <a:ext cx="9996446" cy="1128156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92D050"/>
                </a:solidFill>
              </a:rPr>
              <a:t>Средняя группа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530" y="651510"/>
            <a:ext cx="10687792" cy="5784916"/>
          </a:xfrm>
        </p:spPr>
        <p:txBody>
          <a:bodyPr/>
          <a:lstStyle/>
          <a:p>
            <a:r>
              <a:rPr lang="ru-RU" sz="3200" b="1" dirty="0">
                <a:solidFill>
                  <a:schemeClr val="accent6"/>
                </a:solidFill>
              </a:rPr>
              <a:t>Во время игры Таня (3,5 г.) часто жалуется на товарищей воспитателю на то, что у нее забрали игрушку, толкнули. В то же время сама ведёт себя также. Объясните причину такого поведения ребёнка и что в этой ситуации делать воспитателю</a:t>
            </a:r>
            <a:r>
              <a:rPr lang="ru-RU" sz="3600" b="1" dirty="0">
                <a:solidFill>
                  <a:schemeClr val="accent6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44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045" y="95004"/>
            <a:ext cx="9889568" cy="760020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b="1" dirty="0" smtClean="0">
                <a:solidFill>
                  <a:srgbClr val="92D050"/>
                </a:solidFill>
              </a:rPr>
              <a:t>Старшая группа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5" name="AutoShape 4" descr="data:image/png;base64,iVBORw0KGgoAAAANSUhEUgAAAJAAAABsCAYAAACFFjvaAAAgAElEQVR4Xu1dBXyWVfu+1t0FG4zR3d1l0SiC2ImJYndjotiIKCqKjUWXdHfnqLExFqy7/9d1tmffuzFgon7q9+fxh9ve94nznHOd+9z3dcexw50/l+DCcaEHzrMH7C4A6Dx77sJlpgcuAOgCEP5QD1wA0B/qvgsXXwDQBQz8oR64AKA/1H0XLv5HAqhJSAzeuOIL+HtkmhEqoar26/ZOeGvJUBSX2P/lo9Yh/BDeHDENfu5ZWHO4CR775QZk5Ln95c/9Nz7gHwkgV8d81PJLwpgei1HHPxHPz7kKiZk+SMn2QMPgk/BxzcbOE3WQW+iM2n6ncDLND4XFDgjwyEBhkT3Scj0Q7JWKpjVOIDXbHXtOhpvvHe2L0CDoJLLzXVDDOxV742ohk8DQ81qGRSE91x2RCTXLQap7f3nTu3h29tUGSI1DYuHhnItdsXXMc5rw/q5OBdh1Ihz5RU4I9UlGREAC9p6sjdQcD9jbFVdor9rnwvODvdJwLCkYPm7ZcOA5++PDDHb0bjW9U3CU30UlB/8r8PSPBJB6zsGuCB9fOxn7OMhv/jbcDNxrl09HhH8CnByKcPhUDby64ApMvnoKnpp1rQHRpNGfYNKKARyYLDx52U+ITglEvcB4XDHlUTMgIQTVz3e8jqx8V7g4FnCga5nz377yc8Sm+aNV2DGMnzeKoE3AdZ1XEkh28HfPxO1f34XL22xAs5rROJgQis/X9sMNXZajbkA83J3zsDmqATYca4R7+8zFidQA8/yRnzxSob1HToUQZI64tNl2HIwPRfs6h7HhaEM05z0f+ukm9GywDx3rHIIDQX44sYZ5ZlGJwz8eRP9YAPlyEL655S1MWXUpZu7sxI7fZsDy2/5WaBQci1n8LDnLE2+P/AwvzR+JIM903Nx1Ke769g7c3mORAYaOm7stxfWfjzOg0YB/fsP7GPv9GPRrvAsdwg/jVJY3+jTcjY1RDQ2AvtrQG1e2W4dbvhxrgDDxymn4bG1/3NJtCa77/H7EpfthQPOteKD/bFz72f3o32Qnbui83IBDbcgrdMLaI42x6lCzCu2ds6sD7x+FdUcbG2Df3Wu+aYdAv+xAC1zWfBtu/OI+PHzRTEqnILy9dOg/Hjz/aB6oXmAcvrjxPYz9bgx2nKiL0R1WYUz33/DyghFG/J/K9DYSKj7dF0Nbb8T26LpmOflxa1fcxvPGcAbfSCkhCXHv97eZZal3wz144tKfzEA9O+gHxKb6c9mIRXyGL2bu6IT9cWEY0mozhvF+1xEcj136M9yc8rEjJgLXdlqJq6Y+bAb1ynZrMbTVJlw/bRxeHPIdz8lD/aB4vLdsEJrViEYHSpeft3eu0N6MXDcuh+/hnaWDzTnNQ6Px5uJhmHLtR1iwpy06RhzC/T/cYpbMt6nradL8G45/rATSYD878AdcWzbrw3yS8NE1HyHMNxmL9rXB4n2tcV/fuVy+rsHzg77HG4uH43EO+DebenFwN5rZrmP14ablAJIUkeQRKAXOLzf0QVaeC14d/hVyC5zxCsF5gPrIh5R0UqC1xEmB1nL34dUfU8KkUQK2xpfr+5hzfN2zsSe2Nt5fPhCvDZ8OT5dc88yPV1+CubvaV2jvdEo23eOOr+/EwxfPNNftjg3HgxfNxoRFw81yZ29XYu7xxK/X4dcdnf8N+LnARP8rRukf3Mh/rAT6B/fZhabZ9MAFAF2Awx/qgbMCqHfDAK7JjliwNx7XdwrH2sNJ6NM4CJ0j/PDhiiPYEp3Gz2ujQ4Qv9p3MwKdrjuHu3vWpIHpj0vLDqBvojpHtamH5wVO0bo7j6o61qLskkIcppi4SiOWRp6johsPbzQnfbYomL1NKHDqQK7yzZ10quJ6YseUE1hxJRttaPjStw5FTUIjJK46iJ9vWtrYv+ZkkWmRx5Z3Qt2EghrWpST4nk/pNEVbyGTkFRRjRNoyWUjF+2R6LXjznVGYejp7Kpg7SgFxQId5fdhh38Jl1Az0wZeVRxGXkoVeDAHzNdo1sF0auJ536lxuV+Vq0mhIxfWN0lR3vxLZfz3bO3xOP2v7uqOPnhkYhnmjIf1+uP46lB06htq8r9Scn8kkZGN66RnkffbbuGAI9nNmmhubesam5qBfkTj3DjsZCLvms9Ar9eTvbWz/Ig/wVKYnYdETz/P1xGdQBa5JOyKHlWVT+95froyqMTUp2Ae7sVRceLg7YwXH8bX9ieV+8sSiSXFphtYB1VgDd07suTeK6eHrmXrw1siUOJWaZzpiz6yS+3hiDk2zk8gd7oaC4GBk5heRSctG4hieOcWB0XhxfOr9QZJonFdQDNH0bkN/YhteHt0AeB9OfnRiZkEWrxRfPzNqLz9YdN42+pGkwFdA2cHa0N4M5fv4BzLqri7mnD8G27XgqQjmYhcUliOczB324zlzn5eqIFQ/2pOXlgJSsAgMMAamkpARNa3rDi5MhjZ0tkNz//U68PaolOZcsmvceOHIqC80I/AMcgHB/N1pzsbioSRCGTl6HFQ/1wlJ28OVtQgmARFzM9t3z7XbM2BZ7Wie3DvMm19QFoz7ZgEcvaWQmhybUrpg0tKntg8veX4O3rmxFLssOl76/Fsse6FHeR+qDJy5rbAZ/NSdGDgFwc7c6KCgqwQ9bYsxzrf58dcFBntuItECy6e/enBQL98UbMLw0rBknSD6WHUws/3sPJ3izml7mXIH541VHMbZPfSyicDjIPhrTI6K8L7YcT8HVn20+PwCpA3o2CKQUsMPqQ5Qct3Q0M1gd3D7cl+btZiMRdNzZMwJ39apHszqbFgRMR133+SZ2jj3N0Q7mHq5ODgRXAV5fdJDWR0PTyI6UYLN2niQP42ckQQMC7IopG7DxWIqRPr9yAATGrvX8aZHs4czLwMJ7u9G0PYnBLWpQUmWgYZAnPAmY7zfH4EkC3GrPLd3UEZlsczHWs3MFWrXtwR93oTWl2DMDm5jBlzQZTkB0e2MF3SYtKBGDUCfA3QzQCkotYo7cUzAZ5QIy1Q6I4aD+Run5xK+7seXJfpS2UXiXUivA3ZmgdsQJtjeP145sG4ppN7UnR1VgwK7JJoknydunUSDeW3oY4/o1oGukEEMI/NUP9yrvo192nERfntNlwgpzL/XFKoJ3AaXZpOVHseOZfuXnvvlbJCaw3SdScvHUzD14Z5RAaQ97vqzGo6a3S/nfsWy7VhJrbD6/ob1ZTdycHTHi4w14ZkDjCn3RguPY753Vvx9AEr/zxnZHCB+u2Tto0lrMGNOZLgEvsqW7aKq2wEXvrjaSyIXSYen9PUxnX9wkmMtZCi5tGoL+fPAt3etgFJcuOw7c4wTAxBEtuVwl4qr2tTB9QzS6ERgz2VmXt62J6OQcuhc80em15UjKzsdNXNIeuaQhHubzJl7ZEld8tIFLV212bBABkWKklQbZkTO4EYF3/w87jSQI51IxnyCbuDiSz4/AT1tPQAOy6fE+XMaScOc327CE7ZXIv4/SR5OhCd9ryIdr+XlPMt92dI0UGVF+JZesPE6ahXsTDHDG9atvADWZ0lCg/OG2TuSANpMsTMJjbOuA5iGkESIxd3c8Xh7ajORiEMZ8tdVIos1RKehLcK7jpJvKJf6dka1Mv2hAH/ppNymIJuV9tPNEGrw5KfqzjymgSRs4YxUB9ujPuwmUHHzH51r9uYqTW+8/mCDUu/9we2fc9MUWPE6pV8zGSppaf2siN6bUscZmSMuaRigspPR5bs5+fDi6dYW+0DveP2PX7weQrhAw6lN3ceGse5miUOC5lZ0hHWDZAz3p4HQiP5LBTrAjgWZPXmMbfrq9C56evRfPsTP8uYbrkO4i8ZuQnmcGQWu4rnlx7j78eldXZHKN3c11W+JTHd737VXoVT8Qs+7pajpAINFSpKVSkmDMV9vI+9SnH8mFy4Ij7vp6Oz66tg2u5Aw6RhCufaS36dCkrDz6xFwwmzNfMymezx89dSNJx7Zw56AdIfglyt9acsgsk2YZ5DkJ1HkEzjRKnPkEgtokqdWbEkGSUrN6aOuaZjn8dftJEpXbquzgX+7obKTWJ6uPYtqNHRDF6yRNb+TgaiL1pF4lyfXikKZmWRxNvdDqo49XC2AtTd9Ix5qzKw5f39wBwz9abwA/6eo25efmEgA9eK8kSjrpZB3Z9p5vrsLCcd3pKslAG0pb6+9ZO2JxFXU3a2ye4qR+nEvloz/vIt8UR52pBj69vl15XwzgMnuSfVKd46w6kMSzpILtIbTHs7NdCbTKipZEbqi3q9F9uIJUOHw4szLzC83M0iERm8Dly/pbn70wuAmdmj5mOdOzl1A/ePyX3ViyP6H8fvo8t7CQCuJ/HiAF+/Mb22MoZ+NxzlR1elJWvtGrzqYMejjbc8Y7VbuzQryckc0Xy6imglmdAah8jiZwCCeJ3uPPPM42NnrO7+0Lq23/KDO+OSWDDuk86sju9f1pZSUbfeBsh8DZjhbZMi6nOrpQx2pdi+t442CCrdjMtPiMihPhzxyc/8/3Og1AEVQkn7i0kTEB36aiJtNQMzw2LcfoRTLTZVVNWXmEZqpbuVkpjb9H/QCK3uMUt35m/e7EgfSjxCjhf5uPpRrLozpmvDUgMnfvpJKu62WNXUFT3DJbU2mG6vmWibs1OpUOyRCjq6ylviELT8twIS3Ebfxu7ZEUc9vKFEE0Z7plyst8leIus1iSST+lCGeSDmhI3UmmuSwpWXiyriqb9LaUhpY89aH0JPVpZUpAUsx67rtUrK/uWJu6oIeRnFO5lEkPs+iQHVQfdFQ2+cN83Cq0vS+pEek3ojaWkjo50zhqMkmanokueJkWni3VcLYJchqApBSKg5EZmMUl53bqHktpGqtzp645SkuqkbFY1LHZ/N4yK6V8NqO+JIXv29s60mo4gpo+rmaNX88Blfkr3qE6ZrzV4ElXtcJFNF2lcEpZlqVhma2yYq6ncm2ZuJc2CyGYgO00l6VrCfRWW15hh7xHvUOHLUXwA/U0rf+WKb89JhU12ObFVJ4vpt61kIAZQKtP1uHgljXwCukE6XmzqZuIG7I16aV42lIaojbUJ8/O3kefXmMM4n0sSkCAeYj8k/Xcw7RwW9L63UAjITIhg7qbDy1Tj3KTu/4zi8otMqu/dV+Z8dY9ZHrPoe6m95PO+DZ1vDONo7gwGRRV0QXfkvd6mZTLAhpTmvCWQn8mEJ0GIOkPUkbVAWnkdlKpA/WkGbqInTrm6634gibgZewMSYQbu4aXm5U7OUtEjgVQiRZwrpiyHum8/ocxnYyiK8khs/NcZrzV0HqctbOpUP9Ia2p461BMpDScTKVXZuvY73dgyYGECibuTpq4MmNl6dQhgVeLupptW1bQEqtMEewk2MQPWaZ8OyqqklwvztvPQW9S+pOA+ZlW3oP9G3LCFFH5jjRgkFVla9Ln0YKzKA393rVegHmVXbSsiqioyxKTcq2l+QdSD134vfVcfefCxnV/cwUD3Vwwk0aGrcldjwCS7mdrxv9MRV60gHUPGQwia8fTCpRhIhLyTON4LCnLcFpV0QUvzjvAyIPaxprUJNX9z6bzVQCQOnj9I30Mv7KUiusGzjzN+iRKI1knnScsN52y8N7upjNlocmsfIvmtvQUDdgkMtRXU+OXydiNOowGoPPrK/AIOSD9O5cZby0z391aGs5wgBZF5wh/aIbJlJfZmsj2VDZxZ9CMlaWzmW1e+2hvkoHuFdoipbQyRSDSLYRKv2XKi+sSiJ4ir/QSO/BZKuEv8qesHH3uyA5awaXhsubBjFM6Vm7S3zZ9K16gVWVRGmuOJGEgQXYfgT6F1l8eFe8ZnAiyRu/tWw9rDiWbCWU9V5KTGEOPiSuMJfrZDe3KTe7BXJLavLwU7bl02prxWpa1Clj3sEzvsb3rmWdo8p5pHLfxvRtSwlVFF6ht6x/rXU41DCDZuY0TrVoSSOviqod64yGar8vJMywZ18MsCRJ1N5Cf2cHfpaxqFqlDLDNdJrCPuyMmLIxEIHUfreddXl/GTm1mOB81dBoll0jFs5nxlkUmQN7bpx5DWAuMKS8z+CgH1zJbX6WI3UI22tbE1UClUFpuO56GcEov8UG2belRBUXwJs+5mx1umfKfr43CK8ObMbSj2LDamnnxGbmIjM8yhGcqB0WzXv1gmfSz6UYJo66m8y1KQySplmupAdIdRT2M4xJsUQIf0M2j9lrPPcn30/2vn7bFTIzlVBksk1ukp6TNDVyubc146UnyDlj3+GJdFIFT3/TXEi6dHev4VT2OdLO8QCpFHFtVdIGIWFuqQUSteL6rP9tk+L/Kx++2wqRcJbBjbC0jSS5PsppnM5mrY8Zb0kfAFf/zCZcjMbsPUXL1pHivTA1UNSvO1JaqKAINjvSe32PKW8+0Nen1btX1HVnXn81sPpfJfaZ7aJnTUZl6qaqfqksXdKvnh+cHN2P05SYj+f8wgM4oy/7EL+QQlVWlQRHvFEqdaj2Xpj9ynC9F8Eee+b9wrSSr8mDONEFOk0BSXiWmZ5KhHE6vdjp1nx70fFvmcX8qfJaJ34KWg2U6b+WSIj1BDOkbiw6ZWSDXiMx+rfcyxX/ddhJOXP5szV9bc1K6xiW0phxJvcvakCkss1q62OQVh6mcVzRbpWPZmu4iNy3vucz8GtRvLFpBrHmbWr7lNIC87zJnL6PFovdJ4hLSipabdD3rnj9ReZaiLQY8gEuL2PXKZr8r72uZw5XbL2pDeuGZPPrfbY7GXeyfc5nv/2QgngYgUeyyMuSge/+q1ob70WBKFxII5O/S2p5NoGjAdOg7cQ8CkLT7r0nDy8Epx+y8sd2M6d21rr/RHRSCYZm/Wovvp2NROpYUUOk199JDrPto8ETfiyqoR+/5FwyFGNU+rILJLUXZMt0FOlkilqksQMvhapnyuv46WhdqiyxB6T/JBPlKRhNooN25BIv+lw5h3VPhF/KXyRBw5rryPT3iMuct01kKvr6vqv0ztsagiF70DtRFzuTRf23hAQO+s5nv/2TwqG2nAUiONXEvmzjrxU1oBtmax5ZpKG93EzrorO/U2d/c2pFKoItxKUhzl/4ynv60y6jJy5uuQ0qnZf6eoKkps9UyJ/W9dJX+VNqGfbjeWAMiBcU7beeSphAOW5O7LqWl9XyRm3JqWqay2u9B/sgy5cUDPUqOy6IBFtE7Lp1hzaO98AzBfisdsAKCpI91z2fo35tNk1prf+e6fsbCszX7hxBMel5V7e/91krIkrTaVJVHX21U5MPZzPd/HYC0pDxCslBWhsIANMst83glQwss0/AXWgYfX9fWfLeeZqsUXC1/Iqju/m47WdsEwyX04vInElDeYh0i0SyPdmXvs77/8fZOJhDsHRJh8wg6xfPIEmhFH5lAYmtyd6FUs9qmmB2x3DKVteQU0KRTyIZFKyjuRdLAogH0LJnG35OnuoYhKlP5LgK3gt6sd2pLRv0r8mKv0eqT81FxSEG0qKw2SFolkzm2Jdus9t8yfQvWkRKx2lSVR19SVxPybOb7vw5AarCsgOX0vMuMVhCTZR4rEOkhuvln744zZqVlOu+MSTfkoUxPnXvpe6XeXHmmdY8l1G2eIRsrUT2Is9byaM9iuMVnN7YrNye1pKnTf9p2whBhTwxoZDgkmdOVPcYyuV+7vPl/2saBeODHUlO5G0k6cSS2pnwcTeU+pPrlvRYNoNAMvcNH17Q1Lgu1XTqMYnf0DvsYHVmHrhJ53g/EZxpuZfxchj7YePDfIrlpaw7btn8azWpNuLN59KVXZYlRP4v5/q8E0Pk0WmZhMDtEvrOzHZU92tU1J3XP6nqMq0MrVG6jwL6PgWpWcJoMAEVE2nr9q2rD72m/rj+bR7+65vv5jI+ukZ7YLMQNQR4ONHDsjJTem5jHyV5wvre8kNZj9Vx3WnvHk7PPOQHOu6f/pgtbhTjhWFoRpWwxanvbY87YwcYBbR2PfDMLC4+VVjm8uZUD9iUBG2OLDDNenaNKb7xCVWWVaOmYu/ukCdJ243qvwHmRe6LbFbiuAO6PSOnbem7lzBvUMsTE+cjnY+u11ppvBXLvYUB5IU+y9c7Lssum/iPrSLxNkJdrBbNbkYs3da1j3BqyDM/kHa+ueTyALgkpzepQWVSiDa4hi14VbSDdTUqznqmQXLl3pFNZ0QGiBaz2ScdTKKtl3ssJK2tS/q+11BdtY6CqM0jnc07vCBc82ioTl9Rzx7AfkzEvxguMw8OysYMY4quce4GoBPd9NxvrT5bA28Ue0bc7ws3DC2uoalw/D4jJOHsYjdp1GoDkOb6NgfSlFkIAI9ZOGktCSuhmKpFf0US3AtelQPZ9ezXm3N21PEj8N0bEyeLYxFDOU/x+DK0by2wXWKRj6F5RnO1yj1jeeQWbic2Wk1ROWXmkZWVZZrdCX5+hOa34YPms5PA7k3e8OuaxlovVdNsovNSe/9NSpIB7dWtVtIGeKSVejKz0IL2LLS1g2z5FWt7OIHXLvH/rt0MmLPdJKuK931pVpUvgfEBytmseaJmFCd0JlIJsvLc+EQ/taQzGz+Hr4S0R4MbKIXlZKHZ0xp0zV+BoHsNda+Zi9kBGITp7YMOJHPSb7cUslnO36jQAfU9TvIisobzgrw5vzvDITONJ1qwc9fFGjGwfykID/wlcl4JseW4HMhRyMa2w8fToSgqIY7H1WueTF1GIpwK5r6AEs/XOf7cpxoSR7mLnyzKRNNDfMrvHzdhhguHXMaZHsdmiB75g0P6ZvOPVMY8tE16O0yvIXSlkRKGuZ6INRCUoDvuqTzZCjltxXRYtULl9moS23m5FX86nA1p+LrW/JglOOWYVVlGVf+ncw1b1GS1ruOIAdRr1s4+LHbZfsh9hzgU4dPgEJizJRp/krRjkFA+fglSyy0Wm7lIKyPLbhcClZgg692kN5/qNMXSpJ35LCDQPuaODl2njkqiqpdFp3vi1D/c2GRNSIC8haaiYEHEmL8/fb2KNbQPXFS8jKWIFiT84YyfDCZqb8I3dsWnY/nT/cq/1DJrLsjjkhFUgtwhLW++8eJo9BI+WOC0riiGSE1Jmt0JKdj5zET6i5aR4Yitw/Uze8eqYx5Z3W22VJSbgDmFs0JloAwXdKxXpRVpiH5BgXcwUGosWqNy+KZRQJoi9LDj+c3rXRUDK8SnrUQ7m+lyOFWekyfRnHJc29GDfd8fnS1Zg8vY8Myb3uqzCyxlz4HL8CKFCAFACla5e/NJSg8pCAeRpQLEdMnxDMNz5Zqz17ICL6rrilREXwckJePHHeZhx4HQQVQCQLATL9JSU0XP0siLWFBSvn+KFrMB16Q3yXFtB4vICi/fpzAwL+U4+ocf5ckoLme2KJ5LuYAVyT2fqi+Wd/+XOLriBWQ6KGmwZ6mWyGU7yeWKiLbNbDPYI3kuea5nZkoxVecdldlfHPJYJ/xgjLwdNWodFlA7z98YZyuJMtEEiIw7kOpETWay0OCylCVXVvm8YlKV0Inm7VzIiUaG5CvBSaEYxQfQIQ2yVKaH0pD9DH+pT1x1vjOgBuxI35DNW/LnvvkPdg0vwRtLXcHcsNKApcSSEOJ4JhfaIKXCAvWMJmrgUwd2huBRLwkbZvxLmFH6Cdqg99jME12sGZ0ozR57/xDezMedIRbhX2xtfVeC6guvFc5ztOJPZWtk7X51ZqCVAR1Ve4b/CPK6KNpDBMJfumdsYqSkJYnvYtu/3mvfVef+qzonwc8K0qzvB0z0Q+WRQctJSUf/r6xF2dAEJPYoVSg8BKN+euXrJ7vAOcebEK4YHAZFKJbmzI7NR/ApQIrPLApGSUqn/pHnVxZ6RX8G1UQeCyB7H445i9Fe7wKiW8qPaAKoqcF1xOn929sD5duR/6zqBqjMZ8FW0KKsTXvJXt8uVkuXets64vMulyE1LR4PpV6Hm8SWwc6LnkuARgE6y6NUMggeu5Oq8WOqPwCoo5D+Jv4wC3BCeXSqFqDuhiL8RPCX8Xj+znEOwc+RC7CvMwfNrmI2cXbFGZbUB9Fd3xIX7n38PSNW4MqIIL6fMR909nzO5rxQ4djTbiwmweVk+KHCzN8tmJjlDewcnxDvUggfyEZh+FEPDMkzIRomsLv5jdUGUiFukpCkuroF0r6fwoLsfpmefXmi0SgCF+yXg3VGfMg4nhX6he1kEsvb5v91fcGWAezp+umMCA89PMvC9LW7/5k7qEuytP+FQeMe7DOOVEaG06u82n/gT7vrn38KdVPnNzYrw5X6mjucVo38e/Y9J42Ev8HClL9Fqz3+nCuyxwcEfHk60uHIIIKcQBHa4HMUOzojfvhS9ilaigQ/1JAqjEkof/QSlT0mBJBHttAJH5NsNwCusIflGyBD0r+uE+zu74oaZWYjLkh1XabOVK9qsY4nbL0xpOFXvcqSSNXjSk6Y8XIPgOHzAalyqV9iIFUtTWTX1zd+GMQziKBIzvFldNISK4mbM2tEBbcOPkQNabIpXqvIXY/QZ+7LIFLrU8fXGXszYWG0qli4/2IKpyJ1ZHWOxeYbKwOlQHcKYlAA6VgeRStjD1Og1LCDQhoUGepBojKKZvwsP9JvNrNW7MLDlVhKfbsxZ728KWc7a2ZFhKVtM+Tp3lqDbxWpgnSIimeJTD/f0mc9QC3tTh7BxyAlTZfV4SmlVVLkwujE9SZU6FMimjI6rGEaykJaolcUhekG+utm0VmVsKJHyfWahqOKIqpHIl6eKJjcyfFQUiLi0fayscR9TpBXi8TZJSZnG0isVCyQLUClQCndRmLAMBSnputaDYcAf0vpU2LAU80BGO8gH184/C1/0zcfhqGN4eo09nol9HU29k2HHlcouqVT3KaL0SeDyNZ9lAGt5ExysgBbU7SbsK4gwEyR+xSe4tuY2+DgLPaXSp6SQIMt3wtiwL/Hwkadw1Lkhchx9EF0QjLo+2bh81FDYeYfhvl/3Y/IupVXZAMjBvpBx0M+T6a1Pi2QHZ18PFq5cYq9Gw80AACAASURBVCqPernmmAKSqlwa5pvEQKu6jNs5bErKXd5mPTmaxqZu4SgO8pO/XssKEd9wYOqYUrhtX5lIANlh97PjTIXSlmHHTd3nke3XYd7udmbAd8TUYedklD9DJXCzCeA6AYnMtLjIFNDcHh3BoK8oU1NQ7VO53kAWtlQNZ923XfgR02YBZ8z0u/HpDZNM3UOZqDtORHCAd5v3OHYqiPldxyhhrkWXugdNwc4Fe9uZ8A7RFAoSk3NY4SZSjLczCF3BZj0nrjRVQqRvKkxE+eUKM+lOwP1KTkfFGmIYvO9Fync9LUpZnTqUmaFoAnFgyisTFyTJNo2O5CBSIzv4vYL4VA9gDEncYYyEUCCbUozkBPZlu1QgQu1RwuSd32zHbaEHMKAWb57GssUbfoMrJcnKsEvRMXs13I9mID7LGYlNyLL70HJu5IUDW7IRuZcx3Zc/h2OxyWjUgBbttq3YtvojDGuZDS+C6GCUP47GB2KvY0Nsqnkp/Ni3caFt8HTGcmyjaCsocsZtF9WDU1AE9lEOtJuScDqAlj3wLKtpuJFUizE1/OqxeKQKTb48fwR5oR1M5jtlBu3mL8YyzeZjU1e5LwdGR1GxPc16J1onDU1Z3uMpQWaG93vnBcYOnSBj/Yopaasi4qpdqGqrqnH4xY3vG2C+OHeUeYZAU5fleVWF1ZlmqApo6hmHE2pg2vq+GMfaiK8tvJyDcZS0wV4y1grjCDDVTtMphcZSwmTmuZoZF5McyCS7lpRYx2n+exrwq5yu6kb3e/tFxi3VK19fRG6+wfx1RRMoHamQ0kL5WYdZgkZhIQLAZObjKzNDGSLiyMRTzSSoDvGctmURmeKzVHHkA0qlO+gWUqyU8tYU6K5Ex35k73eSJxPRqjIuzZlaJC6pJsNPmrI8jth+BeCJz1JI6WW8VhLj2Vn7TNrOoA/WoL1HNIayEOklAVlwWPwZHBqewjNhU3FryuvwOXIYJ8LDEBTmBDdfVungtdlZxUhJKOIEvQaBgWHIpYJzfM1c7N2zArf0ScPaLQRUXG14k/RMYSKBKBb50JxDgzG63T04aDcPUSlpaNI4lDpVLSxN8MH6xEoSSD3ZOuwIE+0/pCvhuClm+fCPN+KDqz8pLcSd487O6M1ilr+YotyqzZxFKaC6xt3r7+csbmtmvyqU3sqClqrnvO5IIwyc9DRzuzaaQpQqWqklct/JMHRvsJ81cFwoAToQMAnlz/hk9cWMv/mZ3zkbEH269iJT9zkhw4fm890MOvuOy+YxSh5XU5DyZUo7VUp9n1VSBQ5HPlfgVzneHBbPbFojxhSvVPsEZJUAvrfvPCb9jSYY57B4weOkBnyZGOnJXDRKIHa4PPNi458f3NQsHy+QQNTvWrYU+ShiUZmjYqdVbELZF8oKVUjvYqZEyR3SJMTLRDjOY/iLrhEIlTkhnkyuGyUPNCN4xIIrxERJmPpdhSzEMeneArGWLJXGEYiUY6YANjH1OlrZHcNK58fg5s5liKqqnXMJ4rJDYN/YF4V2jCZIZG5fphM8PYDslDxEH/HGxTc9jbVLllAH+gqdG7GWUyir285sgCIuU8QZvAg6uxzWLcgrwYJG1JcaNkSKuz8e2f0E3mPF2l8DRpRPuiqVaA/nHDoy09nIkNO0v5eGfk1xu5s+nfHnrbhqqVzz8FOmkun4+aP+fA3zX35HK9DtclblUBWzsx2DnFbiC68PkB3miJDD+YbziWxYC771veHiUoITxyl9cpvDw5d62+EoHN29Ed1vfBObF3+JHjVXoW4IySMuyat3NUJaUWekp2bCKYefJdPdYe+I3dmsptYbuC5jE/yz0zAxviOeCXyUFIZ0qvPYL6x7vb0MFc2jdGp73sMkAI3usMZsH1AVSM/7xv8jF4oU1ZKnNOOquKaHuvqiDhMMMgpcEbH8JYzK/QUpDRzgd8qOinMzxNY9hWLGageHOmLvrlqo0Xwk8rhk756/EDtWeyBiaDcUMLAuYWkkhg75Cs3qxiE9n+G5tcebHjz4y3Kc3HHI1BZwsE9Bo4HH0CI6hw5YOxzMq42ZbSejdngNJKenXIgH+jdibvLQOggPT0NuTjaOJj4L7+xoXHQ4A8Enn6N5bockpz2w77kJxfaBcPQYikNJbkjLpqkemYJtCwpRTDqnLoP5D7COgYtfBu66/UsUOdTDXqfb4Ojqjpp5ydj71W8oLipCePAeJkIwZLmoP5wyVyCr0B2bLt+B4Fq1ERMfdTqAukQcYKjqZMY+59LkdGBpuuHUQS7+r/bzhCumMT16NS0QP4xkdfgLUqpi908aUANtGzdBehazSVbehWYnVmBzS/rxdj5K653GS41tOOi2CjWDr0X9+vWRk55FX5gjNi+LxZofsynVSpCRn44AV3/k2uXDJzQKg6/MQ+3mI1CUmwNX6mHRxxJxaOGPGNgmEm6M8size4E80RuIq12Eo3XXIqRWc8Snxp0OoGcG/MDYlRWmuvsn131IDmYI0edQLX7ml22dmAe20Ow6szmqPsusRTPGh6nB3KBEltXExUPRtf4BpgqHstBjrPnZtvYRY2H9yq0GftpWmrkR5JnKGj+ReJ3K9owt3Q0XZPE66482MntZ6Bk/bevClOdgBq3lsIxK8/8qyP/Oh00aHI7GjRwRWxKJrD0fo3/kGtQspF1Fp+e8Bn4ILMqH/9FiJIX2QyYlhrO7OwrzChAdexRJiwORp92GaA0qTev6CdNgn+aO2EfawSWLtTEd3ZBbnAn3iGgEP7IZtYoY2+7vi26xWQhL4j0yIxBfvycl3AuIS0o9HUDa4EQbnTw181rMotmt3Wn0t8UBnY2fEWi0JdK3m3qavR+a05KTFKObmOtpoQHJAJKQUTStxSKLS6oXVFqiV6b69dPupxm/DVNpBWofC13/xbq+ZiMSi9fZcrweLcUoJgC6kyZQ8crWTPdJpkV1zd85pv/VZ9/RxgENG0aj/WqywSlbENB1P5pHqdCoG+Jc3TC7vh1CIm9EbvQ3cKrRDC1bhmHr5nhkkhBr5N4Ryz88TgXYHikkiQeOXYh6YY/jwOeTUWdhOwTbkzNqsBsJzlnwZvCZf/NZiCEPdTmjLP3Si0hh+GF56wnI9DyCgvyg03mg9Y88YXiTzcfqY+LIabS07PDSvJHn5Gc+5Y42Yo614chHqy4hx/G02QKpLy22+ST+ZMZLimi/CrHb0wiMwTT5P6BJfUfPRWYLJW3rJAB7cz+wtyj5PrpmiiENb+q6rJTXYRd9uOIyBnL9QguhhCVfhv6/Ao6FUl83Bzw8aCdu2ZWNzAAXHHP+Bd1mc9upRs0Q41CI2gdXYVc38j/uRXhp9T3cX60AOamJ+HT4D5j9/g2o6bYfLbrEochLrohsBDdNZxZLLj677Qr4Z+YgNjgJQ55neA3JV/8GsRiQmIZayfTY59phrevtWOHdB4tiPbA2RhGcNky0lo51jz7BgK/RZkcZ7VyTQBeFdpYRB3QufubpAT8ad4E2g9PWSnJ73NdvLiudDTEbjGjbJO168z2XpSvbMlCMm7JpAzh353zGyNzAVJsBzOmag6d4n/xCR3O+eBuL19GeXa4kNd8icARW7Rd2a/cljLUZQu6p639VCvzdD5swcB9qNeGGdfnZ6D41Emsa+6BJ4RG47TmE1GOZ8OzaBbvooT/qci+Cijagtd+v8LY/ifyAj5FzeDO8MyYhP2U/3ENYxrnO41j/5mokOHIDPlp/+UFOGBF8D1LzWJb5hAv842MQ6BuHTjlHYN++FVxCuuKQ/Qi0eZ+S7MK+8X83FM7v+dc0LsIXlzlj/+FD+OEr1g24pAgjE/YipZUf3GrtxZ6ijfDy8qFvrxDZv12Ftj1nUY0owfHCt5Cd0QShzrvhFPUK8mo/xeWtN/ZO3Ey9iPlwF3vi8adv5AQuQoF9PGav2I+WmfNRfMoXxZ5HcXk3Fv/064qH5vvggz0+FwB0fsP391/lTYV5eM2T+CU2BO0K89GjsyfaNO6JBr5vor73W9iRegAOzqEo3L8dxZ9eBfeb/OHi3QQJuU3gY98Q4elj4e9ZgBifJ7FoPWskxebj5KFYTG+bji+uuo5bLkSgwCEJL+3JQgA991ee2o+H10eiTqAXnrokHFd+m4ATWfZVA0j+l+cHNaVn+2j5/hVWlymbQTHJKiIlr/EtX26hh93VFDuS808xw8r6tA45I5XBqiobG5kuMozs6t99TLiiOWmC2sZROZI1pC23wH+7XYpaXEDnrRv9TopuvI8p4L/3qOfvgjHt62Kw0wfIda6PJPeeCJt3KdIumQvnunVQnOWOhJsvg3PvMEoYbvt5/Tg4FKYjcfarsGs3GCHHdiO2x+349eBcHE/1RIbzcnw88EtyQA5Ym5iAZMdi9I39hFEBxdiSeTHe3ZqMXYnF5QRnleVdljKtWak13VjSztoAxXoxFeFUnvcdX23H8wyMV6x0PYYkKGfsnaWH6ABMgur7yK8zh7nmN7NqvaqUfsKKWlNZfFv1DhXKoMINqsah/Hal+agCa9OanvRnHTE+pkjGPCsPXZ5xAVR5ViobV/lclQRWCIbKpKi+so6vWSl2NAEeTEZXG72oar3KzFj3l2+rC8vmvT6iOZX34yaMQiEbqjCid1GBCMV7y5+ljVyUamQbmqF2P9C/PumFXNIckaYQpxXiMXV1lEnhqc67yDmr5ynHTcFe07ghyu+JkW7J8FQPuzxMaLMfC0MGo0/BYkYhjoBX4TqE1lsEF7cMltl5Asd/PgBXRiHa0TEa3K6DYZgVvypLTJH2mQVZiE08guiMSDg7+aNz/QEoZFhHPHPfYmKY2eG1DusdmqFHYiRe2+SGA7ksg8MYpOTsotMlkAZDFalGtAtF65eWnlaJbMNjfU0xhbHcLkDpwNoARdkTyqJQ+IKyKxRLo5DPi20qpypRcDqLQA4jgLSrj7IvFGiu4pWHuLeFKm/IylL9He3yo6qwN7GIp+KfWxFsKhH3HrMhDrHYgnWuyt4NmbzepDzvfvYiE2gvYCqwfiQBMY9VS1WxVAVAFZ6h+6tcja5X4QgB9Rt6vpUx8T1r/6g2kAozCCCKz1F+l7Ye0BYLkqA6tCtOU76LNkLR3hraTkDpSQrx8NVGMAzvkCe+Ou+ieyknzQrnULjI7wHQlEEhKPRqB8/0HWjt8jUxEYTo4HGUaMVM3TlGpTkN7vY5jCvLJsGYx9TmEkYjaj8NDjKjH+wIHm0FakKB+LOIvq98Ow/qPh7IKXJHlhO3RCjh+EY9i+KCTGxyexZxee5oEVKAm6YvY5iM7lEpoEydpNwwZTZcyjwv2xcSuHY80x+/sFCU6vxpewHFRauY9zOz9mD6zR3NAMuDrOIC77NUjHKULntvNUM2Opj9NC5mqpBq86jMrbaMEtgUOqCYHWW6ClyTueQp5yuA2yosYJUPFTlQUUulAbmwEda5ym6Qs1HgVHKj4mzeuKKlCZFQbtlTbJOeq1galQPW/U1ncbRVbdWk8xBc2ixF76p9JkawfO8ybsmkpEoBqB7BHEq/0wemrREmoVAFslQ0Qt7xZ1hH6Vl66RXiocwRTSYd53qXhy5uQPdCgdnySuEcp7hFw01fbP1dK9hn3ehKqHsrQ1kKUcuzEI2L1qK2wxE4FrG6W0YmarnEoTifOwqVJFLQpJEkZJyqYzZKHGh+E0ylgdAKX3RHMa3ekhJfSiXGEDnWRkZxbTh6cb8Te4a/FofiaHFLROcEwNvDEY3zZqP/jyUI96zCmSodZyOljGJRNEDzGN6gsifqQB3ay+Fmphcrx0mFpT5jntObI1oY0MzkngwqvvQkd39R/SClNl9CCaDgK2WiKkT0WyUuMmRAszWD7KgDZ8MWZrGqqJT0AEkCbUCi+tRTmU+l8AntKabazxpQSQ5lt+rckUzyU5qN0n1eYxLkY9wW4U3G82g57U4ASEoox01SRNF9ukb7hz1CoGjZ+GztMbMMqbCm9DntmSEJJZ0kkRXLtIRJGikIzArNUDHLq7g86t6qo61DZYAVrqG8Nx3Ws871LgKyKt0qhEMFvRSp+HuORzu5o2Wz/tgSSZCkHcC9zSLx6S7u73q4FlzyUjHB6yOMZrCePdN3hBM7hrUqUhEEj3YUNyuYcn0kPtV0/lMo63fbG2F81FWoXzccE0Z3hXfeQe6UlI1k34vRuYEvTsXtwz2zD8OTUu28zHhlaDhy4KtTzPFsHaL4G2V5XvPpJorx0mrsf/TQBFjD5Mi5LAaufcb+l4/xraJwbTMXHNm1CbHkaj7CddiR5gU62rk3GmOhL4qEV2Y0cpJWMwvjGBrVZBqS1B8lGAo8RgKVAiifsVdp2RHIduyBa9Y3wcYi7lDEbx/q6MygvHQExS3Ena24t0izgdh9Ih6jl4ailisdtH8nD6QlsQ43e/sz03sFoNG0sKQQ/13W1X8LtIH0qrf1TkJuXj52ZTMcI/8/VTfGtbPDm70pbvJyqJdG4uW9tRCaE4k3eubDzzkBjtSLivj/T9dkY3t2HSrKztywphXc/AIw50AKrpznagBUWoKhNFa8LT33AUyVPpjljcPpjmjqex7xQP+tzrnwnD/WAyPqZePli4JM1bgrvozEnBNMLmDiyuI7BxhIlJTICgPu/24uNp1yQg1PblR3Xwi5I3fEkSvs/uEhHM+omANWuUVNvKshgarL4yggffrN7Y3OoZIvOqr67I91y4Wrf08PvD6sCZp5pWDML/FMwWHEK+sDzb5nkLV2UbrY4ZFvZ2PRsdKc96fbp+NAigMWn3CnG+M/0uxMz2zodQYz/o6e9UwwuYLCZaLa8jiKkBOonmYFCpXSfZOlS0YwG+EeVnzXfqkqv/LoL3vQh4pu5c+UF34/U1MyWEZFG5HIYpHZrvurJK9SXKTEyspS/r2sIdu0F1XOUKk5Kb7aF0K55rN2xpqqsspBV/C52v0OlVE9S7vhKJNBhR6k2Kp8jIonyPwWL6VSeBa/pJ+2W0JVTrlZzfsrLUccknbvsTin17iVpy91Qm1jaaX3iDqweCHVClIqjqrOankdSz5KBoMMDn2unypicYxGhnYBsPgj1WZSBVgVtlC6kLYuUJz0D+S09J12Bjp8KpPX+JmY68Gs4fQL04lUIU71BbRLgPZ8lUHxKqvBSie8j9X/2wYWYGfUSSrvPrR+qS/G2uODtYnG6lT+/1FyU6I1tEmdxrpyP6hksWWZNzAAuuuXCrWovr2Fm62Q29H+DiqJVpuFvpW3JFNZG5k8N/eAkSxPsn6hyu6q8KS4FwWWi2uRdZPOF9ReDLafHeDAibyz9qOQtaaAc5nQqkov8k27CapzlUbTRGBkQQaBVQr2RQSAilzJvJdZr92AtNmLdjLUbntHuJmsH81+tVuiWW3cE5fOfU4TTVEEEZbKydKiLgZY1pXhl1hR5L1Rrc0md7aK/DRagNazVTTLm5aS7reKRKkC4y3O6V2Spyp6pdQdpffIklLhBsMLkYzVc5Rf9jC3t9ResxpE1TYS26/+/ZHAupHnSw9UnUbNew2igvT1XG0so20itMeIdgjSNpnaRnMB8/Of5o49Lw5pUsrDkau6nO/gy/7UzpLa5LcbQaH3126GpmxO2bjKKtW2pvM42S/lM0Z+sol92NbUYlIJ51F8TrtXlxkOzrYfJBR6svqsBSAVrKoAIHX6+sd6sSrpQdN4Vd/SSw1mBYsvWE1jDpH+AgEkK0zbRQqp2hlG5q8qcGXkFplrBAzNVNvP4tQhlBBW0aVOTHERC6tdm+9hVVeVf3mVe208xS2MJpBEfJg8iZL3rLQXiVFtSWnxL6IWbukWbqSBWFw96yXWJVK71VFqd2+mz0SnZGMlO1T1jbSh7XyCcjjzrgRWlRieQkn0IKViJ2Y6WLvSSFLoGuvZ4qkk2frwfh58tzl3d+E+FLvNZr3fUyKM5kQSoTnzzs6UaPFmMxbRIK2ZCyawuvB6bectGiOD7X37yhbM3Ejk1qIeJDO9WNYmw+x9pkP80QTyZCoRIymnNnlRVIh+aEs6QXNA50hqD+UzP+I2mNp2XdtbqrSytmr/hPyWaBftxPwzpdIgSmpNVGtc27EfVWHtSW4m8zknnzg29bcOUQvi9bSHrXaUtO0HFQy76cuKXBUB9Gu5BJKmPZdbLEmiSGQ+wqXoJborROhFsUKYEC4xP+Wa1obhTeENZ3B77Psp2gUahUpq0L9hsahxXGpsP1MlMqFcHIu2976GZJwariVJ549i4Sr9fRtdH8oAlctDFdBU9Ek8iXKlriDfI/5Fn4tX0vN2UzoNbBFitqbSYKjdz3BmvkpuRzN8Gp+l3YMm0T93H5/19pLDprPkZpEkkLQSmdiHuwtZM0sAWnJf9/JnS6qM7hBm7qelsgtrRj/28x7Df91LhnwSCVN9J9eEH4GiTNQWbLc4KvWl9uKwagNpjzP1gTJZxXyr0uyNrNIq5lwAN1wVn6Fyw0pSVPqQJqU2ohNnpHuqiLpWBgFGbVG7xcld+/kWozT/Nq6bkXAe2r+Ez3iK+WRqvzWuUhs0GQ1PxqVNleD0LElQZdQOYn/2fXsNYummsu0H3acyV2WHu2dWs5zimdW3bnyJb25pz3J127Fof+m2k1V99nsUwP/1cwdwAk5lkuI++twu/WDd73JhnKtvtELMu6czJ0YG7vyuooPW8GQP9aBOlIDxXGn+6EEAzfrDAOrXOIAKqgPRnFDenqo++6ON/V+6vhmX2RZhXixzd/JPLxMT7ueKgVxGp1O3rFym2PBkxnGcbHa7/qOHHTnpPwygP9qIC9f/e3vADmPn/CUAmkAO4mrqNXFUsEd+tvUPo93wUaNbmJxx6QnDPtnyl/X6ZU0D8e6VzU0puydm7cd3W0/+Zc+qzo3/7L6szjPNOfJ3kHA0pitrCjH3mb9XhAsBNLfCJxJxw6hEzd2baOo/16Y4PEwT+f6+ESy6UIQfKHKvblfTxOocoAVVj9aDlq59DKUY10elTpijvjLKODC70DoQmfX5+miWCE6j6AzFr1Relx5Mxj296phr31x6hODKNc8a050xPNqxLzIZM/icGztRsaTpOJthGbo2IsCNdaqjMZUxPD1omlv307vqPE8XB0TSupKZP3HJUYLN12xZsOtkJrqxLX40q/VeEf6sb9OpljEOtkSn41tWyribnvamNTxM22Wia6O1O6jQh/qw3jJLmahtsal5fNd4bvYbRudrHj5cFUUTPMxwVe8sO8q9N3xpFqu9CYaCuKNHePl3auMDfevSc84YIp4rjmVQsyAqsz7G2pqy5jiNg4IKfWht6qfJY/WlrMgd1G3m8z2uYZ8oMmMl+0vGhvYJ0XGmfu5ExVlWr+KdpNTrP+vc+XtLddcKwGF4h7EyLJ9GkbytbLiDKleV1gBmfbT5FQB0CfWZb29qg7t+2MPQxXo4wY6qz5AG8Sztanub2XgdNfot5GrUoN3kfzQQOhRa0Z0dP5uA0hqsUI/mDBL7dstJ07GrDsmU9jcAUYfo5efvScTdM/ZhaItgfHpNC8xjx1zaJBBruU14Qz5XxxFaNx3DffisTHO/9fyuA/+27reVIJBjViao4Xk4C2ayDQOaBXLAE/HO8mP4cBQ97gT37d/twZAWQZh2XSu2I8m8ww7u9SHQqa9OECR+5PxVYEG8lkr4aetMKaTipm7/djeu7xiKYa1CzPsKtHksyCT+azqBeBOBWctPvEwqQ0o8zHfFZEal2KqQup5z9bTt3OM+BV9c15LbgfuReykwG8yEePM5ZX044TdWpF0RBY3H1Gtalvfl15tiuQUl05lorPRqwL1kOQ5DOOFVnH3yqmgSleFV9vPSA8lmbN7ghFUbZZ21pA5m9eFjM/ebOKG5BH8Ss1hNkr0kjitjNuR9Za4Zk8tKwSMQSToRRHa4b0EFAP1wU2tIhOtlZW7u52xszNiaEwTDMg68ZslgDoB+71lPAMo0g6mOHPLxVswc084w1HHkgd5aFoWPrmpGkowxKGzGtPUn8ObwxkgvC5nQNU/NYQgCP3/y4rrsiGDztzpWTPLEZccoBWrzJZNNp+n++k7tiuLAWvcTP7FC4Gzoj/n7TmE4szQlBW6gBBMZJi4mn7buFNb4+2DVcfOskW1q4ON1rKbaO+I/MUbcG3Uhrx/bKxyXTt6MH25uYwZfAywgqfSKwlYah3hgxjayv82D8MriI2aQBYyalFbipV7/7QieubQ+XiMIrO/qUnomc2CctZX2pE2GMV5xbydsiEoj+D1MGyN4D6sPJ1JKTV4dg29uaEVp7lDel+N+2m8mmgD+0sLS8I/XhjbCq2xHEwJWuylV1c9TKLnv6RlOvkybIzuZiX+KY6lz3+CYrKJSrbCbsT8f5ISlJJM7wDOoVCI5ubJKJz8ToHJZGIgxQgwgMkCyw7hF5QBqwJece0dbzt5EDG0ZxEi+DC5V3MabhJt2/Ht/ZTQlgbfRDdwYBZhITkgBV2JOexDd4kL2chC0RD3QJ9wEk33GBqocrwYth7P0m83cOoH39hGPzuM+dshPOxPw7Q0tjcQw3MTuRDTlIDXhP5Vye2nRUfJGNQy7LOAs2Es2uBdjcni/77ZwZ8VWQZjEzr6Pn729PAoP941g50fjkf4RRgJoWavFJfLWb/dixeEU8ywNQCwlUnMOXgLfQ5JgY1Q6npt/GD/e0spU29eyvP5YGu7qUdtsTrKFkiqE0siDwN8ek2F+NieoxLzrPR/qF2H2D/uIQNUkbElpqe8+WXcCj18UYWKkkjm5Lpu81QB63QOdDMge4NKvJWRU29LdGtWHIz/faUol39ezNleCuuV9+eKiI1h0V3torJ5bwJrZgxqy1lAGGnAcpm86Wd4vlfv5OwJ+KAF/+/d7MfXqZmaMr+/AiEP2oSbwCwvK6vc6MiBOQJGEcfEq1X0kcYwuxCObABKgWAG/dAm7/7e/RIkuW02r9cNwE/d2oH5yCuMXH6vWNf9fk/kmgQAAFP5JREFUT5owpD7GdA3D8xzwd1fG/PndIMAIIDmMzxKIuPWB0TWk8zAHzfxdQGkkCcQ13w4PLP1HAGh0mxBu8pGGY3SUXjjO3AODmvpTyhVhDSXjX34YK0zwkG6pKDQFn1XcQMMODy7/2wH0l3fEhQf8ZT1gh4dXVgBQ+zAP+lPcsCk6Axc3UoVTB5rbrkjlevzm8hjqJu4Y07kG9QemGFOE3tqxhjn/zRUxRuF8sFcYnXAFVCaLuS67spQbq0Dwc20J8NYq5lk3ZsmW1oHUe05h0cEU3N0tFE2D3fH11njqPO6YtScJg5owtIDnK6VH7ehX3xff70zEzR0YrsF7vsP76FlNgtyxKDKV35c6LYM8WZF0XzKuahOE77cnIpFKawQtogd6hiGG7X2H7e1R1wej+f2vu5PwGy0hPb8hQ/u2xmSSsnAuNanXxaIR733oVA5qSTGmXtaSulLl93l3DT3p7eg3auCDX/ckm3CNyERWd6OSWpqO5IQ5e5MxsIk/oqg0y6Mfx3Zcx/eYsSMRyw7/F6TIXwad0hszomh1BQBNH93QxLesP56BqzjQsgB2sLRHuzBPmtbpNL+9yatkUeN3w7JDaejHIGtlPaw8yu/CvbA3IZtLUTrGdqfHOynXXLed1+v8a745iOlXNyJfkUdnnwOVxWw0DipN55GCKfN5zIzD+HRUAxzkQCiTQu0Y0TLADGZ9DrS4kXwpxvz7ooa+GPvrEUy7qiG+3paIIU39sJiA6kWQdJ20w5QWXnNPK3PvOgTS1I3kcNoHY9URxgdx0LedEI/lim8JtracOG1DPY1lkk5LKpQm9dsE6phOIeae17QNOu19ZhEcXetQ0eSxNy6b3ndPvMFJdhMBkkjLsFVND4ybeRTvDWPxJr6rF5XuWr401XluM06abpN2lprMf/Cwc6Lia68NMTiUVHZLCmhum9HlHhfO1Ge0CJmlqHTITUQil6LiwvPfqdBqsh0eXVsOIM2g9fe0RB0WWdQM2sxZWYsdefOPhzF5eF1zTSxL4x8nAJpw4JWP5UMgKFDre0qUYc380WcKS+nKL3ZTE7y6/ASe6lsLE1bQQukVyoE6hds4INqgZTc7tDkljo79BIvAdl27IGMGa6mN53M0iGrHGgK3QYArXuP9LiFoatAyDPNxMqSjwiM0MK8vO4F7utUw57+0JIbS7iQkTefe3JQFtpmCw5fbl5Bj7j1tcwImDo4wZNrElbH4aEM8VtzRHBuOZ5otIXMJ0NY13XEvB/+dIRF4f00cpVjNCu/zCDM9xf18sDYOd3QJwcKDqbihfVCpmcyJsOBAqgHtlPXxeKh3qHmvppxEBxJzMWndSdzfIxRdJu06zVdVbSxxr69STobDx9RmOwJIQLLT55XY4v/c045Folhlo4CcDn/a83o7KsiqRFbMe5zPYYfH1pcDSC++7u7mGM8BuLsrY3fSuIEulzHNSC1ZSw+lEwDBprytwFWTAykJpeOVpbF4sGcNU1l05ZEMdKnjaTpP5/+wMwnDm/lhHQfoSkoTxZssjkzjsmOHvvW8sTE605ipGtzdDMgdTEkiUFjtWMH7tQtjCksNd5rFRVjAwepBSShJplig+gTXu2uYTNgqAA0oUdq9v9vM7AGsWDH9qgamnrM4mJ/3pGAs30sSadqWRLQhSDpRau6kRK3L614lCB/oURPz9qfi+naBND7sjPn+3G8MT+leo8L7XN7cn8Bk1CAnkjsn0rc7ktCH73L7T0cwdUQ9zN7HKv8ElN5pP4GrQK9Ze7kTIO+r8Is3CNx318T//jGTtNE/8TICkIsmoRLfaHxI8pxLqugacw9KJgkjBt3b8ToHSqpiMs3FlvSqZsvs8MSmMyrRL10Uajql99T9f2q4QTXb9rtOm3BZGMZ0DMLzSzgwa/8TFfC7bvKPPpmj7UZWWADRphZu3kbyIJfBzhZHo/ZbkknItT00yjLDzWjbLGesiWjAlJvJbQ6Yp8HfC/J03rm3u9Sd7PDkljMCqHu4B5Pq7bGIBRz/6cegxizWLfP2ODv0f+0QGFzJvwgs+imTOodjUq7X8IVd+LkOuRvkszKjW5b8ZXZRKTtEFBp9iQAx0qZs+AVOnZ+dDjvey+hR4nrOcdjhqW0XzPhz9dLf/b0FHg8mYkk6WPqKgKAlTGDSIXCYQ8p0qUJdDiSdqzVLn8mvpd+dGUYrsAl05nqSiAJiFtlmpvcYiXVOAD29owKAwn0cMXkIPdXuDnhyMT3nRyvO6PY1XfHNqDqk+u0wdXMyxq/4ty4X7EAj5q3UOfV7GWl2rl77b34vgGgnOYFILgb9rkOAsEg9scd6DyvcQo5QfS99xwKUTFJ9r3d0KLvW/M5r5XUXu2yBSJZbdvVWHTs8u6sCgLrVcsOI5j7oFFZqjVz85bEK3fVI9wDc2s4fHxM8D3VjGZcZ0bi8mbfZcmhjTDZGtfDBrnjG0h5hCZcQV8yPTMdVLZjGsj8dI3nfOjRjV0dlmbE7cCoPO+LzMID7ffaN8KQ1Z4/IpHxaL06YuOaUUbYf6BrIgHSWqOVOwg38nU87p2ttd+zjfXbxPmq7H+sHzo3MRISvI25jO4N4rZ4jc33WgQwsO5aNuzsyfSbAGe9vTIY/N2FLzC7G0dR8DG7kjVkHM9GWm9eOae+LhKwioyhrUsmKMulGXCY/3coNiJt7Yw7PHdjIE9FpBSaV+CDb3jSQnnj2w/1st/rknXWncEMbPzRk23Vdh1BXLD6Sif71GFUQnY2b2/ohLrMQX2xPwS38PczH2VwjCmMc70GLH++vP4U8Jze09ykgr+WEaM5pWceb6Igd1y2Ejut8fLszBQMbsv1H8qDlXIEJzQLZX8yHj0wpZGFyB7yzKR2DuB14Iz878npFeHMdoxpqOGF0S1/WB8rGfGakDm3shf60dGMZhfHl9lT2g9ruiJ/2puPX/aeDiibGntOWsH7cg/OrK8Lw2OJ4TN9ZMWf9qytC0TvCg3xJoTGZ5fw7lJyHdjXc8Pk2ljbhwPQMd8d7G5JMhyw+nIlePP8xSrMPB4caDmd3AsM8glnz5yBrCq1Pwsv9QtCltltpOAYPF1py+q4HdbBYkpKtCcTI5Hx2mlOFc2YSEAMaemEWX0z3+XBQTZzkYNw+l85gdsTnQ4OxJTbHTIbdCXkk8uggPcVA/SCmzxDA0emFqM8BWReTi1ME0ahmnnhy2Sm81CfAAFLnlb5fPtpR8m6PI33BQRkz6wTevqwmxs0/ifcG1iQNkWcogSgCqTXBV9PTEYdTeA37RMDUc7/dlcYddBjw3zuIpCZNab5qIKX89rhcdOck+HBTsiFDb23ri7UEVgu+866EfHSv5YoJGzLwLkE1fViwmZTKsJixOxVDCBRN1u7suwWHMtG7rifGzE/GpwP9TZvrkxgtTRRQlVw7giQHQxu5Y2c82xbihE3sm/ahbljFCd2X115CYfHtlbXKStU4YtGhDPThxJZT9zjfbcQPp/ve7PD83goAaslOW3BdODQ4d8+raGZqFV13W4RhXNXgvYn5mDSwBk5wIJYdy8KUzSn4dFio2cT+1lknMWNkWGnYwcpTnAFOJM+c4Uezf+vJXAxvwgAoXqelUh26ISaHL+FBiZVpvlt9PBsX1/fAs0sT8VK/YCRzxizjcmp7zuwDmZzdPiTtCk0HaZ/zKVvT8cGmFDzVjZv0Ukosi8pFz9quBkB1fZ2MZNKitZ9AWhmVjYe7BRjQmnQWzvqNlHQyHI6nFaIdpUUAJdqrq07hqZ6BmLA2CQ91DcDn29MwrLEHpmxJxYNd/Qng0na4sQ2reM+eddxNn+gd+tVjsBnBPWlTKp7rHYgHuvjTA16C9zekUEL6YMg3xzHz6nD2ZS66EUh6/mxKtkfYriEz4jHzyhBM3JzJ0JN4rL01Ag05QSNTCggolp/rH1x6/ejaOMAqqj0JJDH/mhwxLMm7KjoXfetwFTicg+GN3fHLfnr5OUlunpeCyRezviHPEzCmUdK8cXEInlx6Cs/24i5BlNKtSHEIpC/0DTJE8US++7PLbYLOytYlO7ywvxxAQe72WH9rHTPYiaw+9dhvibi2pbd5oQ/YAdb341cmYdqOdIR7E6XX1TKhHl9RUl3WwAM1PEpn+bDvYjDr6lpm2XmXnXUnl4THlyRgwkXB+H4PswU6+BpCMZYSw4czdBIH/b7Ofnh7fQoe5qC8SNCN7xNo4mfUwKyCEg4EE/NszplMwKqjxU5LTNfifqC3zorDiphCfH9FMK+ltct/epd6lDRbYvO4pDlwuXTH5thctpupOKkF6E6JqQkxqKEnfqY0kxRQitMRDpSW1Y8IlNv42Q/7sjCcM3jajjQ80yvAAHEXgdlnWjQlFbDl9ghKbG4aJzDxBh/ynSQdJAH1PAFUjHAIl9UEgl7LmQnf4ESU5BzA/pNUfJnv/talwWZv+b28/8jZyXCk7rOWYzNlaxru5RI8YU0yHuvhD2LWXJ+pXQbZot2ULoMbupklddKWTNzHfd/f3pCGh7v44JPtGXicEyudu/DEZhRiTmQGxnb0MyEdsw5koXcd1pjmWLegELFnZftGvoxD4rUPdPbBExy7nwnAygc36Tr4l1hhE/oHYkw7bzy/IhnvbizdpfAvOcxG6JLSZaYqC0JawU5VPq9cUS5Tok9TnC3l+gyt1fOMV1oBVWXWjtm2phLvclpPK6qvTImVgqvzc6lTyHQ2FpI1DGVxyPpMirN4H2cRh7Kcys5x4juKTbbilK12SPmVhabNUtUf5VYYn0VF+aVePlyS3NH760QaXzzPhKeWxTpLkTZKedkzXHivPCrsJqT1zBCxw/jIvwRAg+q7MUG/BGuoX/xlh7FEtMjzFczm6BVDDcqfa4HE6ggLBP85oQyEBomlHWbhwXApVRxWwLnOFZis+OEznStT2QJLXmbp77ZknfUc288Ue2OuKeNzLF6G0oF52qXtNANvA2aZ4lJ8yt+hzHQnELrXIa9HsbyIBo4Bi23/mSjDMt+YZfKX80lnHkEC6NBfAqC/DDTWjU2Hlw22ZpE65EzsqeloDVgZQM7UOAtglaWSkTBVAamMAjD+KAJEPMxpkkjSigMjoIslFnjUDl2qgXLSJqc299bnGjiZ1XofxSTrfCN1bLIinPjO5m9JF00kC0SaULyfTHVzlM0E0y6BvWySWWSiLQitflE7LQml688iXbmPwZEKAJKeM3lAINdpBzzyWxLWs36w7dG+hjO+GR5M5RiYyjV1/Oq/KSTBmsG2HVG1qCj7tOw1LYlhZRiYPi4DiO5lK0m05GjgBVCrE20703Y51H3kjxI5V+HgvfM542mGm3vod2vQ5EIwzy8L3LIG2VqSDDfDa7Q0WdLLkgq6zvA5lrQpA+Fp0tZ2abUBgy3JaDvxrIwLSTgBzkijMx92ePloBQDRP4rh5GWe6M5wh7h8XDuroub9SBdv3NraEx9vy8RDnb1x+Y8sVkANP5D7kk/flYUrm3ownxv4dEcGOtTkdpbkFwY1cMPK6DxcVs8NDfwcyUdkmHie+zuV8kcT1qVxH6qztrPSmFji39JjquG3UcfKAamZpRlmy8za1uJSZ+o7nWOBVNdpsKvqTN1Xg6qlQ+dZ11otNs8lmWO5GnJJi0hPs8Cq82x1DDPeAgPbIakiHUiSzZCF+qosvNS6v6V/WaArReQZOtNmqK10HVvPvbWkWdK8nIg8K4COnbaEfT880GjyI35MxIKjFXWYr4YGoHe4K06RUBNfo2oRMhlbk1d4fFkqJKFGNOGmZCfzIEpgzNwkfDo4gBZNIUk+exPkroKZAfz9MD9rx/MfW5qCaQRf9Y8ycWw682zgKVsr1CE5VOQdy2ayJIVtx1udbi0rRhLw3hbQNDhSeF0Z+1OVONfyZSQXrxFA3Hz+8yoGBAKtAMjvBSbdQyCSzqbrjFTk7/rcAqlZavi3gte1zBkAlQ2V7fJt22nmnco+OJtiUlkpthj5ajpQKzwSr0RVeBSJUFO+duONNTBxIzkVmoLWYXigG1kGTTzQEe4DllyI53r44NmVqRjf25e8RQLGtvcmgNyoqOViMCVPJk11VZjIphn+0po0XFLXFY0CnFCPfEwMTcllx/Lw2LKU3yGBysBjJlolRdR21ltxvPosK7lUghjFsyynSf4gszSVORb1tyUVjAKqQeb3RhJJjyEQJGEEosqHljpJIS1floSzztF1AoO+lxTST4FIIRUCkVlKy55n6XTGSuO7aQkzge28r9GzCHyB6VxAqu5MrAwcazIapb16h50tgEhPYMX1IaS6yQPlFGMoAfFWfyYKHsoxQDI80A0hGL8m3UiMtpQ6c0YGGa5Gir+Iqy5h3F+cvx8ih5KRT9aZHMVAWmSqbN480MlwEE+uSMXLBJx4mPe5nL25sXp+l9JXsgWQLIwqpprt+q7BVSqKK8MfuHmaGTRJDDkLLWAYkV0mBSQR1IHmOym+ZZJDj85mlVM3OjRNM2yWiQrgsmmfNQYCnmUlCshqn1FS+Vy1R0uFmQzChsAmQJYtXQKw5Tk3MTxVLU82kkfPrNJYsJTpskaZZ1WS3ueiIqrAlB1ePf7vtMIqg8n25SzxLyAYAHFZkVPSUl6lX1jXa8CMN7ps+dCAGsuDP3StlF9rRmYmAR6sWG/pSdYzdZ685O5cugQ6a3m0bZPRUcocmrb6j/Gs67uyYTDgLXOEWgq/4WvKJGHlQdR3luQof66NsmydX25hlind1ufmedWXOJUf/z8KIHWSOr1Mv+B21UbJ1UBxS8dScqxsMA23ImuD3xvwlE1hgULSyEiHsvMFIOk3BgA21okkjEArk9sovWUKbxUz1ixZxnIqM6etQS/ngcqAZsRImR5WXclggakCDWEreQSsMula3XtW9Q42nxFA0f9iCXSmt+MrKSDK4mU0aHlU0jXbjJVkw9dYHWnLARk2l/c255XNTi2DWvYkrSrrQQKWpI/RW2TKl8Z6n/EwoRU2zLK15FjKuyXxLF3oHIP4d35th9f+BwFUzqOU8TKWPmMbZVfO+WhGcggUCcAN14xkkt5jSR6NDsM9jRKtz2xNan0nwEgCefiVnieF9xzcyd854H/2swmgmP89CWRJEy0rRiJIES4LrrLEvMV1GAuI3Sr/kQUaW6mUw+VPEsGZy5NAZLIerJWOYJNkcid4tCSZwC9Vs/j/c/wftucuwcM08cUAAAAASUVORK5CYII=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472540" y="748145"/>
            <a:ext cx="10032072" cy="567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6"/>
                </a:solidFill>
              </a:rPr>
              <a:t>Диалог двух девочек</a:t>
            </a:r>
            <a:r>
              <a:rPr lang="ru-RU" sz="3600" b="1" dirty="0" smtClean="0">
                <a:solidFill>
                  <a:schemeClr val="accent6"/>
                </a:solidFill>
              </a:rPr>
              <a:t>: </a:t>
            </a:r>
            <a:r>
              <a:rPr lang="ru-RU" sz="3600" b="1" dirty="0">
                <a:solidFill>
                  <a:schemeClr val="accent6"/>
                </a:solidFill>
              </a:rPr>
              <a:t>«Настя, дай мне </a:t>
            </a:r>
            <a:r>
              <a:rPr lang="ru-RU" sz="3600" b="1" dirty="0" err="1">
                <a:solidFill>
                  <a:schemeClr val="accent6"/>
                </a:solidFill>
              </a:rPr>
              <a:t>простыночку</a:t>
            </a:r>
            <a:r>
              <a:rPr lang="ru-RU" sz="3600" b="1" dirty="0">
                <a:solidFill>
                  <a:schemeClr val="accent6"/>
                </a:solidFill>
              </a:rPr>
              <a:t>. У тебя две». – «Э, нет. Это одеяльце». Как повести себя воспитателю?</a:t>
            </a:r>
          </a:p>
        </p:txBody>
      </p:sp>
    </p:spTree>
    <p:extLst>
      <p:ext uri="{BB962C8B-B14F-4D97-AF65-F5344CB8AC3E}">
        <p14:creationId xmlns:p14="http://schemas.microsoft.com/office/powerpoint/2010/main" xmlns="" val="27322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156" y="130629"/>
            <a:ext cx="9104270" cy="866898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rgbClr val="92D050"/>
                </a:solidFill>
              </a:rPr>
              <a:t>Группа </a:t>
            </a:r>
            <a:r>
              <a:rPr lang="ru-RU" b="1" dirty="0" err="1" smtClean="0">
                <a:solidFill>
                  <a:srgbClr val="92D050"/>
                </a:solidFill>
              </a:rPr>
              <a:t>предшкольной</a:t>
            </a:r>
            <a:r>
              <a:rPr lang="ru-RU" b="1" dirty="0" smtClean="0">
                <a:solidFill>
                  <a:srgbClr val="92D050"/>
                </a:solidFill>
              </a:rPr>
              <a:t> подготовки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922" y="819397"/>
            <a:ext cx="9782690" cy="54864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6"/>
                </a:solidFill>
              </a:rPr>
              <a:t>Володя любит только главные роли. Сейчас он – лётчик. Серёже тоже хочется быть лётчиком. Назревает конфликт. Как выйти из этой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xmlns="" val="639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307" y="142504"/>
            <a:ext cx="9438306" cy="855023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                Волшебный магазин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09" y="831273"/>
            <a:ext cx="10545288" cy="5700156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chemeClr val="accent6"/>
                </a:solidFill>
              </a:rPr>
              <a:t>Представьте, что в наш детский сад приехал волшебник со своим волшебным магазином. В этом магазине есть </a:t>
            </a:r>
            <a:r>
              <a:rPr lang="ru-RU" sz="3600" b="1" dirty="0" smtClean="0">
                <a:solidFill>
                  <a:schemeClr val="accent6"/>
                </a:solidFill>
              </a:rPr>
              <a:t>все нравственные  </a:t>
            </a:r>
            <a:r>
              <a:rPr lang="ru-RU" sz="3600" b="1" dirty="0">
                <a:solidFill>
                  <a:schemeClr val="accent6"/>
                </a:solidFill>
              </a:rPr>
              <a:t>качества, которые только можно представить. Каждому из вас можно приобрести по одному качеству, чтобы "вылепить" образ </a:t>
            </a:r>
            <a:r>
              <a:rPr lang="ru-RU" sz="3600" b="1" dirty="0" smtClean="0">
                <a:solidFill>
                  <a:schemeClr val="accent6"/>
                </a:solidFill>
              </a:rPr>
              <a:t>высоконравственного </a:t>
            </a:r>
            <a:r>
              <a:rPr lang="ru-RU" sz="3600" b="1" dirty="0">
                <a:solidFill>
                  <a:schemeClr val="accent6"/>
                </a:solidFill>
              </a:rPr>
              <a:t>человека</a:t>
            </a:r>
            <a:r>
              <a:rPr lang="ru-RU" sz="3600" b="1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ru-RU" sz="3600" b="1" dirty="0" smtClean="0">
                <a:solidFill>
                  <a:schemeClr val="accent6"/>
                </a:solidFill>
              </a:rPr>
              <a:t>Какое нравственное  качество вы купите?</a:t>
            </a:r>
            <a:endParaRPr lang="ru-RU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9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659</Words>
  <Application>Microsoft Office PowerPoint</Application>
  <PresentationFormat>Произвольный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           Педсовет №3</vt:lpstr>
      <vt:lpstr>                Повестка  дня:</vt:lpstr>
      <vt:lpstr>                 Игра и нравственность</vt:lpstr>
      <vt:lpstr>             Игровые  ситуации</vt:lpstr>
      <vt:lpstr>Слайд 5</vt:lpstr>
      <vt:lpstr>                      Средняя группа</vt:lpstr>
      <vt:lpstr>                   Старшая группа</vt:lpstr>
      <vt:lpstr>       Группа предшкольной подготовки</vt:lpstr>
      <vt:lpstr>                Волшебный магазин</vt:lpstr>
      <vt:lpstr>                Решение педсовета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Metodist</cp:lastModifiedBy>
  <cp:revision>20</cp:revision>
  <dcterms:created xsi:type="dcterms:W3CDTF">2021-02-11T16:02:11Z</dcterms:created>
  <dcterms:modified xsi:type="dcterms:W3CDTF">2021-02-12T05:04:55Z</dcterms:modified>
</cp:coreProperties>
</file>